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323" r:id="rId4"/>
    <p:sldId id="325" r:id="rId5"/>
    <p:sldId id="326" r:id="rId6"/>
    <p:sldId id="290" r:id="rId7"/>
    <p:sldId id="291" r:id="rId8"/>
    <p:sldId id="301" r:id="rId9"/>
    <p:sldId id="315" r:id="rId10"/>
    <p:sldId id="327" r:id="rId11"/>
    <p:sldId id="314" r:id="rId12"/>
    <p:sldId id="324" r:id="rId13"/>
    <p:sldId id="303" r:id="rId14"/>
    <p:sldId id="278" r:id="rId15"/>
    <p:sldId id="329" r:id="rId16"/>
    <p:sldId id="319" r:id="rId17"/>
    <p:sldId id="328" r:id="rId18"/>
    <p:sldId id="316" r:id="rId19"/>
    <p:sldId id="317" r:id="rId20"/>
    <p:sldId id="318" r:id="rId21"/>
    <p:sldId id="306" r:id="rId22"/>
    <p:sldId id="307" r:id="rId23"/>
    <p:sldId id="27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105" d="100"/>
          <a:sy n="105" d="100"/>
        </p:scale>
        <p:origin x="172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29.8.2016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67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29.8.2016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987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29.8.2016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35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29.8.2016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77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29.8.2016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58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29.8.2016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47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29.8.2016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71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29.8.2016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25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29.8.2016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59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29.8.2016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57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29.8.2016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63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5CD7F-F979-4C2B-B8C8-3B6B3F4FE6F8}" type="datetimeFigureOut">
              <a:rPr lang="cs-CZ" smtClean="0"/>
              <a:t>29.8.2016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13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fb.com/112131618865078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www.anglistika.upol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moodle.anglistika.upol.cz/" TargetMode="External"/><Relationship Id="rId4" Type="http://schemas.openxmlformats.org/officeDocument/2006/relationships/hyperlink" Target="http://fb.com/kaa.upol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77009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/>
              <a:t>Dvouoborová bakalářská </a:t>
            </a:r>
            <a:r>
              <a:rPr lang="en-US" dirty="0" smtClean="0"/>
              <a:t>A</a:t>
            </a:r>
            <a:r>
              <a:rPr lang="cs-CZ" dirty="0" err="1" smtClean="0"/>
              <a:t>nglická</a:t>
            </a:r>
            <a:r>
              <a:rPr lang="cs-CZ" dirty="0" smtClean="0"/>
              <a:t> </a:t>
            </a:r>
            <a:r>
              <a:rPr lang="cs-CZ" dirty="0"/>
              <a:t>filologie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132784"/>
            <a:ext cx="6400800" cy="1536576"/>
          </a:xfrm>
        </p:spPr>
        <p:txBody>
          <a:bodyPr/>
          <a:lstStyle/>
          <a:p>
            <a:r>
              <a:rPr lang="cs-CZ" dirty="0" smtClean="0"/>
              <a:t>www.anglistika.upol.cz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67" y="980728"/>
            <a:ext cx="6886666" cy="23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2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</a:t>
            </a:r>
            <a:r>
              <a:rPr lang="cs-CZ" dirty="0" err="1" smtClean="0"/>
              <a:t>předzápisu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a) </a:t>
            </a:r>
            <a:r>
              <a:rPr lang="cs-CZ" sz="2200" dirty="0" smtClean="0"/>
              <a:t>Pro </a:t>
            </a:r>
            <a:r>
              <a:rPr lang="en-US" sz="2200" dirty="0" err="1" smtClean="0"/>
              <a:t>přijetí</a:t>
            </a:r>
            <a:r>
              <a:rPr lang="en-US" sz="2200" dirty="0" smtClean="0"/>
              <a:t> </a:t>
            </a:r>
            <a:r>
              <a:rPr lang="en-US" sz="2200" dirty="0"/>
              <a:t>do </a:t>
            </a:r>
            <a:r>
              <a:rPr lang="en-US" sz="2200" dirty="0" err="1"/>
              <a:t>kurzu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KAA</a:t>
            </a:r>
            <a:r>
              <a:rPr lang="en-US" sz="2200" dirty="0"/>
              <a:t> </a:t>
            </a:r>
            <a:r>
              <a:rPr lang="cs-CZ" sz="2200" dirty="0" smtClean="0"/>
              <a:t>je </a:t>
            </a:r>
            <a:r>
              <a:rPr lang="en-US" sz="2200" dirty="0" err="1" smtClean="0"/>
              <a:t>vyžadována</a:t>
            </a:r>
            <a:r>
              <a:rPr lang="en-US" sz="2200" dirty="0" smtClean="0"/>
              <a:t> </a:t>
            </a:r>
            <a:r>
              <a:rPr lang="en-US" sz="2200" dirty="0" err="1"/>
              <a:t>také</a:t>
            </a:r>
            <a:r>
              <a:rPr lang="en-US" sz="2200" dirty="0"/>
              <a:t> </a:t>
            </a:r>
            <a:r>
              <a:rPr lang="en-US" sz="2200" b="1" dirty="0" err="1"/>
              <a:t>osobní</a:t>
            </a:r>
            <a:r>
              <a:rPr lang="en-US" sz="2200" b="1" dirty="0"/>
              <a:t> </a:t>
            </a:r>
            <a:r>
              <a:rPr lang="en-US" sz="2200" b="1" dirty="0" err="1"/>
              <a:t>účast</a:t>
            </a:r>
            <a:r>
              <a:rPr lang="en-US" sz="2200" b="1" dirty="0"/>
              <a:t> </a:t>
            </a:r>
            <a:r>
              <a:rPr lang="en-US" sz="2200" b="1" dirty="0" err="1"/>
              <a:t>studenta</a:t>
            </a:r>
            <a:r>
              <a:rPr lang="en-US" sz="2200" b="1" dirty="0"/>
              <a:t> </a:t>
            </a:r>
            <a:r>
              <a:rPr lang="en-US" sz="2200" b="1" dirty="0" err="1"/>
              <a:t>na</a:t>
            </a:r>
            <a:r>
              <a:rPr lang="en-US" sz="2200" b="1" dirty="0"/>
              <a:t> </a:t>
            </a:r>
            <a:r>
              <a:rPr lang="en-US" sz="2200" b="1" dirty="0" err="1"/>
              <a:t>první</a:t>
            </a:r>
            <a:r>
              <a:rPr lang="en-US" sz="2200" b="1" dirty="0"/>
              <a:t> </a:t>
            </a:r>
            <a:r>
              <a:rPr lang="en-US" sz="2200" b="1" dirty="0" err="1"/>
              <a:t>vyučovací</a:t>
            </a:r>
            <a:r>
              <a:rPr lang="en-US" sz="2200" b="1" dirty="0"/>
              <a:t> </a:t>
            </a:r>
            <a:r>
              <a:rPr lang="en-US" sz="2200" b="1" dirty="0" err="1"/>
              <a:t>hodině</a:t>
            </a:r>
            <a:r>
              <a:rPr lang="en-US" sz="2200" dirty="0"/>
              <a:t>. </a:t>
            </a:r>
            <a:r>
              <a:rPr lang="en-US" sz="2200" dirty="0" err="1"/>
              <a:t>Pokud</a:t>
            </a:r>
            <a:r>
              <a:rPr lang="en-US" sz="2200" dirty="0"/>
              <a:t> student </a:t>
            </a:r>
            <a:r>
              <a:rPr lang="en-US" sz="2200" dirty="0" err="1"/>
              <a:t>zapsaný</a:t>
            </a:r>
            <a:r>
              <a:rPr lang="en-US" sz="2200" dirty="0"/>
              <a:t> v IS STAG </a:t>
            </a:r>
            <a:r>
              <a:rPr lang="en-US" sz="2200" dirty="0" err="1"/>
              <a:t>nebude</a:t>
            </a:r>
            <a:r>
              <a:rPr lang="en-US" sz="2200" dirty="0"/>
              <a:t> (bez </a:t>
            </a:r>
            <a:r>
              <a:rPr lang="en-US" sz="2200" dirty="0" err="1"/>
              <a:t>písemné</a:t>
            </a:r>
            <a:r>
              <a:rPr lang="en-US" sz="2200" dirty="0"/>
              <a:t> a </a:t>
            </a:r>
            <a:r>
              <a:rPr lang="en-US" sz="2200" dirty="0" err="1"/>
              <a:t>řádně</a:t>
            </a:r>
            <a:r>
              <a:rPr lang="en-US" sz="2200" dirty="0"/>
              <a:t> </a:t>
            </a:r>
            <a:r>
              <a:rPr lang="en-US" sz="2200" dirty="0" err="1"/>
              <a:t>zdůvodněné</a:t>
            </a:r>
            <a:r>
              <a:rPr lang="en-US" sz="2200" dirty="0"/>
              <a:t> </a:t>
            </a:r>
            <a:r>
              <a:rPr lang="en-US" sz="2200" dirty="0" err="1"/>
              <a:t>omluvy</a:t>
            </a:r>
            <a:r>
              <a:rPr lang="en-US" sz="2200" dirty="0"/>
              <a:t> </a:t>
            </a:r>
            <a:r>
              <a:rPr lang="en-US" sz="2200" dirty="0" err="1"/>
              <a:t>předem</a:t>
            </a:r>
            <a:r>
              <a:rPr lang="en-US" sz="2200" dirty="0"/>
              <a:t>!) </a:t>
            </a:r>
            <a:r>
              <a:rPr lang="en-US" sz="2200" dirty="0" err="1"/>
              <a:t>osobně</a:t>
            </a:r>
            <a:r>
              <a:rPr lang="en-US" sz="2200" dirty="0"/>
              <a:t> </a:t>
            </a:r>
            <a:r>
              <a:rPr lang="en-US" sz="2200" dirty="0" err="1"/>
              <a:t>přítomen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první</a:t>
            </a:r>
            <a:r>
              <a:rPr lang="en-US" sz="2200" dirty="0"/>
              <a:t> </a:t>
            </a:r>
            <a:r>
              <a:rPr lang="en-US" sz="2200" dirty="0" err="1"/>
              <a:t>vyučovací</a:t>
            </a:r>
            <a:r>
              <a:rPr lang="en-US" sz="2200" dirty="0"/>
              <a:t> </a:t>
            </a:r>
            <a:r>
              <a:rPr lang="en-US" sz="2200" dirty="0" err="1"/>
              <a:t>hodině</a:t>
            </a:r>
            <a:r>
              <a:rPr lang="en-US" sz="2200" dirty="0"/>
              <a:t>, </a:t>
            </a:r>
            <a:r>
              <a:rPr lang="en-US" sz="2200" dirty="0" err="1"/>
              <a:t>může</a:t>
            </a:r>
            <a:r>
              <a:rPr lang="en-US" sz="2200" dirty="0"/>
              <a:t> </a:t>
            </a:r>
            <a:r>
              <a:rPr lang="en-US" sz="2200" dirty="0" err="1"/>
              <a:t>být</a:t>
            </a:r>
            <a:r>
              <a:rPr lang="en-US" sz="2200" dirty="0"/>
              <a:t> </a:t>
            </a:r>
            <a:r>
              <a:rPr lang="en-US" sz="2200" dirty="0" err="1"/>
              <a:t>jeho</a:t>
            </a:r>
            <a:r>
              <a:rPr lang="en-US" sz="2200" dirty="0"/>
              <a:t> </a:t>
            </a:r>
            <a:r>
              <a:rPr lang="en-US" sz="2200" dirty="0" err="1"/>
              <a:t>místo</a:t>
            </a:r>
            <a:r>
              <a:rPr lang="en-US" sz="2200" dirty="0"/>
              <a:t> </a:t>
            </a:r>
            <a:r>
              <a:rPr lang="en-US" sz="2200" dirty="0" err="1"/>
              <a:t>obsazeno</a:t>
            </a:r>
            <a:r>
              <a:rPr lang="en-US" sz="2200" dirty="0"/>
              <a:t> </a:t>
            </a:r>
            <a:r>
              <a:rPr lang="en-US" sz="2200" dirty="0" err="1"/>
              <a:t>studentem</a:t>
            </a:r>
            <a:r>
              <a:rPr lang="en-US" sz="2200" dirty="0"/>
              <a:t> </a:t>
            </a:r>
            <a:r>
              <a:rPr lang="en-US" sz="2200" dirty="0" err="1"/>
              <a:t>jiným</a:t>
            </a:r>
            <a:r>
              <a:rPr lang="en-US" sz="2200" dirty="0"/>
              <a:t>, </a:t>
            </a:r>
            <a:r>
              <a:rPr lang="en-US" sz="2200" dirty="0" err="1"/>
              <a:t>který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místě</a:t>
            </a:r>
            <a:r>
              <a:rPr lang="en-US" sz="2200" dirty="0"/>
              <a:t> </a:t>
            </a:r>
            <a:r>
              <a:rPr lang="en-US" sz="2200" dirty="0" err="1"/>
              <a:t>prezenčně</a:t>
            </a:r>
            <a:r>
              <a:rPr lang="en-US" sz="2200" dirty="0"/>
              <a:t> </a:t>
            </a:r>
            <a:r>
              <a:rPr lang="en-US" sz="2200" dirty="0" err="1"/>
              <a:t>přítomen</a:t>
            </a:r>
            <a:r>
              <a:rPr lang="en-US" sz="2200" dirty="0"/>
              <a:t> </a:t>
            </a:r>
            <a:r>
              <a:rPr lang="en-US" sz="2200" dirty="0" err="1"/>
              <a:t>bude</a:t>
            </a:r>
            <a:r>
              <a:rPr lang="en-US" sz="2200" dirty="0"/>
              <a:t>,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když</a:t>
            </a:r>
            <a:r>
              <a:rPr lang="en-US" sz="2200" dirty="0"/>
              <a:t> </a:t>
            </a:r>
            <a:r>
              <a:rPr lang="en-US" sz="2200" dirty="0" err="1"/>
              <a:t>tento</a:t>
            </a:r>
            <a:r>
              <a:rPr lang="en-US" sz="2200" dirty="0"/>
              <a:t> student </a:t>
            </a:r>
            <a:r>
              <a:rPr lang="en-US" sz="2200" dirty="0" err="1"/>
              <a:t>není</a:t>
            </a:r>
            <a:r>
              <a:rPr lang="en-US" sz="2200" dirty="0"/>
              <a:t> v </a:t>
            </a:r>
            <a:r>
              <a:rPr lang="en-US" sz="2200" dirty="0" err="1"/>
              <a:t>kurzu</a:t>
            </a:r>
            <a:r>
              <a:rPr lang="en-US" sz="2200" dirty="0"/>
              <a:t> </a:t>
            </a:r>
            <a:r>
              <a:rPr lang="en-US" sz="2200" dirty="0" err="1"/>
              <a:t>zapsán</a:t>
            </a:r>
            <a:r>
              <a:rPr lang="en-US" sz="2200" dirty="0"/>
              <a:t> </a:t>
            </a:r>
            <a:r>
              <a:rPr lang="en-US" sz="2200" dirty="0" err="1"/>
              <a:t>kvůli</a:t>
            </a:r>
            <a:r>
              <a:rPr lang="en-US" sz="2200" dirty="0"/>
              <a:t> </a:t>
            </a:r>
            <a:r>
              <a:rPr lang="en-US" sz="2200" dirty="0" err="1"/>
              <a:t>limitující</a:t>
            </a:r>
            <a:r>
              <a:rPr lang="en-US" sz="2200" dirty="0"/>
              <a:t> </a:t>
            </a:r>
            <a:r>
              <a:rPr lang="en-US" sz="2200" dirty="0" err="1"/>
              <a:t>kapacitě</a:t>
            </a:r>
            <a:r>
              <a:rPr lang="en-US" sz="2200" dirty="0"/>
              <a:t>. </a:t>
            </a:r>
            <a:r>
              <a:rPr lang="en-US" sz="2200" dirty="0" err="1"/>
              <a:t>Reálně</a:t>
            </a:r>
            <a:r>
              <a:rPr lang="en-US" sz="2200" dirty="0"/>
              <a:t> </a:t>
            </a:r>
            <a:r>
              <a:rPr lang="en-US" sz="2200" dirty="0" err="1"/>
              <a:t>přítomný</a:t>
            </a:r>
            <a:r>
              <a:rPr lang="en-US" sz="2200" dirty="0"/>
              <a:t> student </a:t>
            </a:r>
            <a:r>
              <a:rPr lang="en-US" sz="2200" dirty="0" err="1"/>
              <a:t>bude</a:t>
            </a:r>
            <a:r>
              <a:rPr lang="en-US" sz="2200" dirty="0"/>
              <a:t> </a:t>
            </a:r>
            <a:r>
              <a:rPr lang="en-US" sz="2200" dirty="0" err="1"/>
              <a:t>připsán</a:t>
            </a:r>
            <a:r>
              <a:rPr lang="en-US" sz="2200" dirty="0"/>
              <a:t> do </a:t>
            </a:r>
            <a:r>
              <a:rPr lang="en-US" sz="2200" dirty="0" err="1"/>
              <a:t>aktuální</a:t>
            </a:r>
            <a:r>
              <a:rPr lang="en-US" sz="2200" dirty="0"/>
              <a:t> </a:t>
            </a:r>
            <a:r>
              <a:rPr lang="en-US" sz="2200" dirty="0" err="1"/>
              <a:t>prezenční</a:t>
            </a:r>
            <a:r>
              <a:rPr lang="en-US" sz="2200" dirty="0"/>
              <a:t> </a:t>
            </a:r>
            <a:r>
              <a:rPr lang="en-US" sz="2200" dirty="0" err="1"/>
              <a:t>listiny</a:t>
            </a:r>
            <a:r>
              <a:rPr lang="en-US" sz="2200" dirty="0"/>
              <a:t> a do </a:t>
            </a:r>
            <a:r>
              <a:rPr lang="en-US" sz="2200" dirty="0" err="1"/>
              <a:t>vyplněného</a:t>
            </a:r>
            <a:r>
              <a:rPr lang="en-US" sz="2200" dirty="0"/>
              <a:t> </a:t>
            </a:r>
            <a:r>
              <a:rPr lang="en-US" sz="2200" b="1" dirty="0" err="1"/>
              <a:t>formuláře</a:t>
            </a:r>
            <a:r>
              <a:rPr lang="en-US" sz="2200" b="1" dirty="0"/>
              <a:t> </a:t>
            </a:r>
            <a:r>
              <a:rPr lang="en-US" sz="2200" b="1" dirty="0" err="1"/>
              <a:t>žádosti</a:t>
            </a:r>
            <a:r>
              <a:rPr lang="en-US" sz="2200" b="1" dirty="0"/>
              <a:t> o </a:t>
            </a:r>
            <a:r>
              <a:rPr lang="en-US" sz="2200" b="1" dirty="0" err="1"/>
              <a:t>dodatečný</a:t>
            </a:r>
            <a:r>
              <a:rPr lang="en-US" sz="2200" b="1" dirty="0"/>
              <a:t> </a:t>
            </a:r>
            <a:r>
              <a:rPr lang="en-US" sz="2200" b="1" dirty="0" err="1"/>
              <a:t>zápis</a:t>
            </a:r>
            <a:r>
              <a:rPr lang="en-US" sz="2200" b="1" dirty="0"/>
              <a:t> </a:t>
            </a:r>
            <a:r>
              <a:rPr lang="en-US" sz="2200" b="1" dirty="0" err="1"/>
              <a:t>na</a:t>
            </a:r>
            <a:r>
              <a:rPr lang="en-US" sz="2200" b="1" dirty="0"/>
              <a:t> </a:t>
            </a:r>
            <a:r>
              <a:rPr lang="en-US" sz="2200" b="1" dirty="0" err="1"/>
              <a:t>KAA</a:t>
            </a:r>
            <a:r>
              <a:rPr lang="en-US" sz="2200" dirty="0"/>
              <a:t> </a:t>
            </a:r>
            <a:r>
              <a:rPr lang="en-US" sz="2200" dirty="0" err="1"/>
              <a:t>si</a:t>
            </a:r>
            <a:r>
              <a:rPr lang="en-US" sz="2200" dirty="0"/>
              <a:t> </a:t>
            </a:r>
            <a:r>
              <a:rPr lang="en-US" sz="2200" dirty="0" err="1"/>
              <a:t>nechá</a:t>
            </a:r>
            <a:r>
              <a:rPr lang="en-US" sz="2200" dirty="0"/>
              <a:t> </a:t>
            </a:r>
            <a:r>
              <a:rPr lang="en-US" sz="2200" dirty="0" err="1"/>
              <a:t>podepsat</a:t>
            </a:r>
            <a:r>
              <a:rPr lang="en-US" sz="2200" dirty="0"/>
              <a:t> </a:t>
            </a:r>
            <a:r>
              <a:rPr lang="en-US" sz="2200" dirty="0" err="1"/>
              <a:t>vyučujícího</a:t>
            </a:r>
            <a:r>
              <a:rPr lang="en-US" sz="2200" dirty="0"/>
              <a:t> </a:t>
            </a:r>
            <a:r>
              <a:rPr lang="en-US" sz="2200" dirty="0" err="1"/>
              <a:t>daného</a:t>
            </a:r>
            <a:r>
              <a:rPr lang="en-US" sz="2200" dirty="0"/>
              <a:t> </a:t>
            </a:r>
            <a:r>
              <a:rPr lang="en-US" sz="2200" dirty="0" err="1"/>
              <a:t>kurzu</a:t>
            </a:r>
            <a:r>
              <a:rPr lang="en-US" sz="2200" dirty="0"/>
              <a:t>. </a:t>
            </a:r>
            <a:r>
              <a:rPr lang="en-US" sz="2200" dirty="0" err="1"/>
              <a:t>Zápis</a:t>
            </a:r>
            <a:r>
              <a:rPr lang="en-US" sz="2200" dirty="0"/>
              <a:t> do </a:t>
            </a:r>
            <a:r>
              <a:rPr lang="en-US" sz="2200" dirty="0" err="1"/>
              <a:t>kurzu</a:t>
            </a:r>
            <a:r>
              <a:rPr lang="en-US" sz="2200" dirty="0"/>
              <a:t> </a:t>
            </a:r>
            <a:r>
              <a:rPr lang="en-US" sz="2200" dirty="0" err="1"/>
              <a:t>pak</a:t>
            </a:r>
            <a:r>
              <a:rPr lang="en-US" sz="2200" dirty="0"/>
              <a:t> </a:t>
            </a:r>
            <a:r>
              <a:rPr lang="en-US" sz="2200" dirty="0" err="1"/>
              <a:t>bude</a:t>
            </a:r>
            <a:r>
              <a:rPr lang="en-US" sz="2200" dirty="0"/>
              <a:t> </a:t>
            </a:r>
            <a:r>
              <a:rPr lang="en-US" sz="2200" dirty="0" err="1"/>
              <a:t>realizován</a:t>
            </a:r>
            <a:r>
              <a:rPr lang="en-US" sz="2200" dirty="0"/>
              <a:t> </a:t>
            </a:r>
            <a:r>
              <a:rPr lang="en-US" sz="2200" dirty="0" err="1"/>
              <a:t>studentem</a:t>
            </a:r>
            <a:r>
              <a:rPr lang="en-US" sz="2200" dirty="0"/>
              <a:t> v </a:t>
            </a:r>
            <a:r>
              <a:rPr lang="en-US" sz="2200" dirty="0" err="1"/>
              <a:t>určený</a:t>
            </a:r>
            <a:r>
              <a:rPr lang="en-US" sz="2200" dirty="0"/>
              <a:t> </a:t>
            </a:r>
            <a:r>
              <a:rPr lang="en-US" sz="2200" dirty="0" err="1"/>
              <a:t>čas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 smtClean="0"/>
              <a:t>KAA</a:t>
            </a:r>
            <a:r>
              <a:rPr lang="en-US" sz="2200" dirty="0" smtClean="0"/>
              <a:t>.</a:t>
            </a:r>
            <a:endParaRPr lang="cs-CZ" sz="2200" dirty="0" smtClean="0"/>
          </a:p>
          <a:p>
            <a:pPr marL="0" indent="0">
              <a:buNone/>
            </a:pPr>
            <a:r>
              <a:rPr lang="en-US" sz="2200" b="1" dirty="0" smtClean="0"/>
              <a:t>b</a:t>
            </a:r>
            <a:r>
              <a:rPr lang="en-US" sz="2200" b="1" dirty="0"/>
              <a:t>) </a:t>
            </a:r>
            <a:r>
              <a:rPr lang="en-US" sz="2200" dirty="0"/>
              <a:t>Student, </a:t>
            </a:r>
            <a:r>
              <a:rPr lang="en-US" sz="2200" dirty="0" err="1"/>
              <a:t>který</a:t>
            </a:r>
            <a:r>
              <a:rPr lang="en-US" sz="2200" dirty="0"/>
              <a:t> (bez </a:t>
            </a:r>
            <a:r>
              <a:rPr lang="en-US" sz="2200" dirty="0" err="1"/>
              <a:t>řádně</a:t>
            </a:r>
            <a:r>
              <a:rPr lang="en-US" sz="2200" dirty="0"/>
              <a:t> </a:t>
            </a:r>
            <a:r>
              <a:rPr lang="en-US" sz="2200" dirty="0" err="1"/>
              <a:t>omluvy</a:t>
            </a:r>
            <a:r>
              <a:rPr lang="en-US" sz="2200" dirty="0"/>
              <a:t> </a:t>
            </a:r>
            <a:r>
              <a:rPr lang="en-US" sz="2200" dirty="0" err="1"/>
              <a:t>předem</a:t>
            </a:r>
            <a:r>
              <a:rPr lang="en-US" sz="2200" dirty="0"/>
              <a:t>) </a:t>
            </a:r>
            <a:r>
              <a:rPr lang="en-US" sz="2200" b="1" dirty="0" err="1"/>
              <a:t>nebyl</a:t>
            </a:r>
            <a:r>
              <a:rPr lang="en-US" sz="2200" b="1" dirty="0"/>
              <a:t> </a:t>
            </a:r>
            <a:r>
              <a:rPr lang="en-US" sz="2200" b="1" dirty="0" err="1"/>
              <a:t>přítomen</a:t>
            </a:r>
            <a:r>
              <a:rPr lang="en-US" sz="2200" b="1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první</a:t>
            </a:r>
            <a:r>
              <a:rPr lang="en-US" sz="2200" dirty="0"/>
              <a:t> </a:t>
            </a:r>
            <a:r>
              <a:rPr lang="en-US" sz="2200" dirty="0" err="1"/>
              <a:t>vyučovací</a:t>
            </a:r>
            <a:r>
              <a:rPr lang="en-US" sz="2200" dirty="0"/>
              <a:t> </a:t>
            </a:r>
            <a:r>
              <a:rPr lang="en-US" sz="2200" dirty="0" err="1"/>
              <a:t>hodině</a:t>
            </a:r>
            <a:r>
              <a:rPr lang="en-US" sz="2200" dirty="0"/>
              <a:t>, </a:t>
            </a:r>
            <a:r>
              <a:rPr lang="en-US" sz="2200" b="1" dirty="0" err="1"/>
              <a:t>musí</a:t>
            </a:r>
            <a:r>
              <a:rPr lang="en-US" sz="2200" b="1" dirty="0"/>
              <a:t> </a:t>
            </a:r>
            <a:r>
              <a:rPr lang="en-US" sz="2200" b="1" dirty="0" err="1"/>
              <a:t>kontaktovat</a:t>
            </a:r>
            <a:r>
              <a:rPr lang="en-US" sz="2200" b="1" dirty="0"/>
              <a:t> </a:t>
            </a:r>
            <a:r>
              <a:rPr lang="en-US" sz="2200" b="1" dirty="0" err="1"/>
              <a:t>vyučujícího</a:t>
            </a:r>
            <a:r>
              <a:rPr lang="en-US" sz="2200" dirty="0"/>
              <a:t>, </a:t>
            </a:r>
            <a:r>
              <a:rPr lang="en-US" sz="2200" dirty="0" err="1"/>
              <a:t>který</a:t>
            </a:r>
            <a:r>
              <a:rPr lang="en-US" sz="2200" dirty="0"/>
              <a:t> mu </a:t>
            </a:r>
            <a:r>
              <a:rPr lang="en-US" sz="2200" dirty="0" err="1"/>
              <a:t>povolí</a:t>
            </a:r>
            <a:r>
              <a:rPr lang="en-US" sz="2200" dirty="0"/>
              <a:t> </a:t>
            </a:r>
            <a:r>
              <a:rPr lang="en-US" sz="2200" dirty="0" err="1"/>
              <a:t>anebo</a:t>
            </a:r>
            <a:r>
              <a:rPr lang="en-US" sz="2200" dirty="0"/>
              <a:t> </a:t>
            </a:r>
            <a:r>
              <a:rPr lang="en-US" sz="2200" dirty="0" err="1"/>
              <a:t>nepovolí</a:t>
            </a:r>
            <a:r>
              <a:rPr lang="en-US" sz="2200" dirty="0"/>
              <a:t> </a:t>
            </a:r>
            <a:r>
              <a:rPr lang="en-US" sz="2200" dirty="0" err="1"/>
              <a:t>účast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kurzu</a:t>
            </a:r>
            <a:r>
              <a:rPr lang="en-US" sz="2200" dirty="0"/>
              <a:t>, bez </a:t>
            </a:r>
            <a:r>
              <a:rPr lang="en-US" sz="2200" dirty="0" err="1"/>
              <a:t>ohledu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to, </a:t>
            </a:r>
            <a:r>
              <a:rPr lang="en-US" sz="2200" dirty="0" err="1"/>
              <a:t>zda</a:t>
            </a:r>
            <a:r>
              <a:rPr lang="en-US" sz="2200" dirty="0"/>
              <a:t> student je </a:t>
            </a:r>
            <a:r>
              <a:rPr lang="en-US" sz="2200" dirty="0" err="1"/>
              <a:t>či</a:t>
            </a:r>
            <a:r>
              <a:rPr lang="en-US" sz="2200" dirty="0"/>
              <a:t> </a:t>
            </a:r>
            <a:r>
              <a:rPr lang="en-US" sz="2200" dirty="0" err="1"/>
              <a:t>není</a:t>
            </a:r>
            <a:r>
              <a:rPr lang="en-US" sz="2200" dirty="0"/>
              <a:t> (</a:t>
            </a:r>
            <a:r>
              <a:rPr lang="en-US" sz="2200" dirty="0" err="1"/>
              <a:t>před</a:t>
            </a:r>
            <a:r>
              <a:rPr lang="en-US" sz="2200" dirty="0"/>
              <a:t>)</a:t>
            </a:r>
            <a:r>
              <a:rPr lang="en-US" sz="2200" dirty="0" err="1"/>
              <a:t>zapsán</a:t>
            </a:r>
            <a:r>
              <a:rPr lang="en-US" sz="2200" dirty="0"/>
              <a:t> v IS STAG</a:t>
            </a:r>
          </a:p>
          <a:p>
            <a:pPr marL="0" indent="0">
              <a:buNone/>
            </a:pPr>
            <a:r>
              <a:rPr lang="en-US" sz="2200" b="1" dirty="0" smtClean="0"/>
              <a:t>c</a:t>
            </a:r>
            <a:r>
              <a:rPr lang="en-US" sz="2200" b="1" dirty="0"/>
              <a:t>) </a:t>
            </a:r>
            <a:r>
              <a:rPr lang="en-US" sz="2200" dirty="0" err="1"/>
              <a:t>Pokud</a:t>
            </a:r>
            <a:r>
              <a:rPr lang="en-US" sz="2200" dirty="0"/>
              <a:t> se student (</a:t>
            </a:r>
            <a:r>
              <a:rPr lang="en-US" sz="2200" b="1" dirty="0" err="1"/>
              <a:t>před</a:t>
            </a:r>
            <a:r>
              <a:rPr lang="en-US" sz="2200" b="1" dirty="0"/>
              <a:t>)</a:t>
            </a:r>
            <a:r>
              <a:rPr lang="en-US" sz="2200" b="1" dirty="0" err="1"/>
              <a:t>zapsal</a:t>
            </a:r>
            <a:r>
              <a:rPr lang="en-US" sz="2200" b="1" dirty="0"/>
              <a:t> </a:t>
            </a:r>
            <a:r>
              <a:rPr lang="en-US" sz="2200" b="1" dirty="0" err="1"/>
              <a:t>na</a:t>
            </a:r>
            <a:r>
              <a:rPr lang="en-US" sz="2200" b="1" dirty="0"/>
              <a:t> </a:t>
            </a:r>
            <a:r>
              <a:rPr lang="en-US" sz="2200" b="1" dirty="0" err="1"/>
              <a:t>dva</a:t>
            </a:r>
            <a:r>
              <a:rPr lang="en-US" sz="2200" b="1" dirty="0"/>
              <a:t> </a:t>
            </a:r>
            <a:r>
              <a:rPr lang="en-US" sz="2200" b="1" dirty="0" err="1"/>
              <a:t>různé</a:t>
            </a:r>
            <a:r>
              <a:rPr lang="en-US" sz="2200" b="1" dirty="0"/>
              <a:t> </a:t>
            </a:r>
            <a:r>
              <a:rPr lang="en-US" sz="2200" b="1" dirty="0" err="1"/>
              <a:t>semináře</a:t>
            </a:r>
            <a:r>
              <a:rPr lang="en-US" sz="2200" b="1" dirty="0"/>
              <a:t> </a:t>
            </a:r>
            <a:r>
              <a:rPr lang="en-US" sz="2200" b="1" dirty="0" err="1"/>
              <a:t>konané</a:t>
            </a:r>
            <a:r>
              <a:rPr lang="en-US" sz="2200" b="1" dirty="0"/>
              <a:t> </a:t>
            </a:r>
            <a:r>
              <a:rPr lang="en-US" sz="2200" b="1" dirty="0" err="1"/>
              <a:t>ve</a:t>
            </a:r>
            <a:r>
              <a:rPr lang="en-US" sz="2200" b="1" dirty="0"/>
              <a:t> </a:t>
            </a:r>
            <a:r>
              <a:rPr lang="en-US" sz="2200" b="1" dirty="0" err="1"/>
              <a:t>stejné</a:t>
            </a:r>
            <a:r>
              <a:rPr lang="en-US" sz="2200" b="1" dirty="0"/>
              <a:t> </a:t>
            </a:r>
            <a:r>
              <a:rPr lang="en-US" sz="2200" b="1" dirty="0" err="1"/>
              <a:t>době</a:t>
            </a:r>
            <a:r>
              <a:rPr lang="en-US" sz="2200" dirty="0"/>
              <a:t>, je </a:t>
            </a:r>
            <a:r>
              <a:rPr lang="en-US" sz="2200" dirty="0" err="1"/>
              <a:t>právem</a:t>
            </a:r>
            <a:r>
              <a:rPr lang="en-US" sz="2200" dirty="0"/>
              <a:t> </a:t>
            </a:r>
            <a:r>
              <a:rPr lang="en-US" sz="2200" dirty="0" err="1"/>
              <a:t>vyučujících</a:t>
            </a:r>
            <a:r>
              <a:rPr lang="en-US" sz="2200" dirty="0"/>
              <a:t> </a:t>
            </a:r>
            <a:r>
              <a:rPr lang="en-US" sz="2200" b="1" dirty="0" err="1"/>
              <a:t>nepřijmout</a:t>
            </a:r>
            <a:r>
              <a:rPr lang="en-US" sz="2200" dirty="0"/>
              <a:t> </a:t>
            </a:r>
            <a:r>
              <a:rPr lang="en-US" sz="2200" dirty="0" err="1"/>
              <a:t>takového</a:t>
            </a:r>
            <a:r>
              <a:rPr lang="en-US" sz="2200" dirty="0"/>
              <a:t> </a:t>
            </a:r>
            <a:r>
              <a:rPr lang="en-US" sz="2200" dirty="0" err="1"/>
              <a:t>studenta</a:t>
            </a:r>
            <a:r>
              <a:rPr lang="en-US" sz="2200" dirty="0"/>
              <a:t> do </a:t>
            </a:r>
            <a:r>
              <a:rPr lang="en-US" sz="2200" dirty="0" err="1"/>
              <a:t>ani</a:t>
            </a:r>
            <a:r>
              <a:rPr lang="en-US" sz="2200" dirty="0"/>
              <a:t> </a:t>
            </a:r>
            <a:r>
              <a:rPr lang="en-US" sz="2200" dirty="0" err="1"/>
              <a:t>jednoho</a:t>
            </a:r>
            <a:r>
              <a:rPr lang="en-US" sz="2200" dirty="0"/>
              <a:t> z </a:t>
            </a:r>
            <a:r>
              <a:rPr lang="en-US" sz="2200" dirty="0" err="1"/>
              <a:t>kurzů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6421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0" t="21686" r="32140" b="19402"/>
          <a:stretch>
            <a:fillRect/>
          </a:stretch>
        </p:blipFill>
        <p:spPr bwMode="auto">
          <a:xfrm>
            <a:off x="755576" y="260648"/>
            <a:ext cx="7344816" cy="647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48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vyznat v rozvrhu?</a:t>
            </a:r>
            <a:endParaRPr lang="en-US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3528" y="5301208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Ne všechny kurzy v rozvrhu jsou pro váš studijní obor!</a:t>
            </a:r>
          </a:p>
          <a:p>
            <a:r>
              <a:rPr lang="cs-CZ" sz="2000" dirty="0" smtClean="0"/>
              <a:t>Stejný kód = paralelní kurz, vyberte si jen jeden (s výjimkou  </a:t>
            </a:r>
            <a:r>
              <a:rPr lang="cs-CZ" sz="2000" dirty="0" err="1" smtClean="0"/>
              <a:t>UJ00</a:t>
            </a:r>
            <a:r>
              <a:rPr lang="cs-CZ" sz="2000" dirty="0" smtClean="0"/>
              <a:t> a </a:t>
            </a:r>
            <a:r>
              <a:rPr lang="cs-CZ" sz="2000" dirty="0" err="1" smtClean="0"/>
              <a:t>UL00</a:t>
            </a:r>
            <a:r>
              <a:rPr lang="cs-CZ" sz="2000" dirty="0" smtClean="0"/>
              <a:t>)</a:t>
            </a:r>
            <a:endParaRPr lang="en-US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22444" t="16800" r="22826" b="39100"/>
          <a:stretch/>
        </p:blipFill>
        <p:spPr>
          <a:xfrm>
            <a:off x="178378" y="1124744"/>
            <a:ext cx="8894799" cy="403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Studijní poradci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Anglická</a:t>
            </a:r>
            <a:r>
              <a:rPr lang="en-US" b="1" dirty="0"/>
              <a:t> </a:t>
            </a:r>
            <a:r>
              <a:rPr lang="en-US" b="1" dirty="0" err="1" smtClean="0"/>
              <a:t>filologie</a:t>
            </a:r>
            <a:r>
              <a:rPr lang="cs-CZ" b="1" dirty="0" smtClean="0"/>
              <a:t>, Bc.</a:t>
            </a:r>
            <a:r>
              <a:rPr lang="en-US" dirty="0" smtClean="0"/>
              <a:t> </a:t>
            </a:r>
            <a:r>
              <a:rPr lang="en-US" dirty="0" err="1"/>
              <a:t>studium</a:t>
            </a:r>
            <a:endParaRPr lang="en-US" dirty="0"/>
          </a:p>
          <a:p>
            <a:pPr lvl="1"/>
            <a:r>
              <a:rPr lang="cs-CZ" dirty="0" smtClean="0"/>
              <a:t>Mgr. </a:t>
            </a:r>
            <a:r>
              <a:rPr lang="en-US" dirty="0" smtClean="0"/>
              <a:t>Helena </a:t>
            </a:r>
            <a:r>
              <a:rPr lang="en-US" dirty="0" err="1"/>
              <a:t>Tylšarová</a:t>
            </a:r>
            <a:r>
              <a:rPr lang="en-US" dirty="0"/>
              <a:t>, helena.tylsarova@upol.cz</a:t>
            </a:r>
          </a:p>
          <a:p>
            <a:pPr lvl="1"/>
            <a:r>
              <a:rPr lang="cs-CZ" dirty="0" smtClean="0"/>
              <a:t>Mgr. </a:t>
            </a:r>
            <a:r>
              <a:rPr lang="en-US" dirty="0" smtClean="0"/>
              <a:t>Andrea </a:t>
            </a:r>
            <a:r>
              <a:rPr lang="en-US" dirty="0" err="1"/>
              <a:t>Ryšavá</a:t>
            </a:r>
            <a:r>
              <a:rPr lang="en-US" dirty="0"/>
              <a:t>,</a:t>
            </a:r>
            <a:r>
              <a:rPr lang="en-US"/>
              <a:t> </a:t>
            </a:r>
            <a:r>
              <a:rPr lang="en-US" smtClean="0"/>
              <a:t>andrea.rysava@upol.cz</a:t>
            </a:r>
            <a:endParaRPr lang="cs-CZ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2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Více </a:t>
            </a:r>
            <a:r>
              <a:rPr lang="cs-CZ" dirty="0" smtClean="0"/>
              <a:t>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43528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hlinkClick r:id="rId2"/>
              </a:rPr>
              <a:t>www.anglistika.upol.cz</a:t>
            </a:r>
            <a:endParaRPr lang="cs-CZ" dirty="0" smtClean="0"/>
          </a:p>
          <a:p>
            <a:pPr marL="0" indent="0">
              <a:buNone/>
            </a:pPr>
            <a:endParaRPr lang="cs-CZ" sz="1600" dirty="0">
              <a:hlinkClick r:id="rId3" action="ppaction://hlinkfile"/>
            </a:endParaRPr>
          </a:p>
          <a:p>
            <a:pPr marL="0" indent="0">
              <a:buNone/>
            </a:pPr>
            <a:r>
              <a:rPr lang="cs-CZ" dirty="0" smtClean="0">
                <a:hlinkClick r:id="rId4"/>
              </a:rPr>
              <a:t>fb.com/</a:t>
            </a:r>
            <a:r>
              <a:rPr lang="cs-CZ" dirty="0" err="1" smtClean="0">
                <a:hlinkClick r:id="rId4"/>
              </a:rPr>
              <a:t>kaa.upol</a:t>
            </a:r>
            <a:endParaRPr lang="cs-CZ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dirty="0" smtClean="0">
                <a:hlinkClick r:id="rId5"/>
              </a:rPr>
              <a:t>moodle.anglistika.upol.cz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679" y="4182756"/>
            <a:ext cx="3692122" cy="23425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" t="1197" r="1054" b="-1"/>
          <a:stretch/>
        </p:blipFill>
        <p:spPr>
          <a:xfrm>
            <a:off x="4989008" y="1171873"/>
            <a:ext cx="3831464" cy="293887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3923257" cy="23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1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a kulturní studia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Povinné předměty 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" y="1708344"/>
            <a:ext cx="8712968" cy="103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" y="3428419"/>
            <a:ext cx="8712968" cy="306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67544" y="2843644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Povinně volitelné předměty 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8794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5381" y="-243408"/>
            <a:ext cx="8229600" cy="1301006"/>
          </a:xfrm>
        </p:spPr>
        <p:txBody>
          <a:bodyPr/>
          <a:lstStyle/>
          <a:p>
            <a:r>
              <a:rPr lang="cs-CZ" dirty="0"/>
              <a:t>Lingvistické </a:t>
            </a:r>
            <a:r>
              <a:rPr lang="cs-CZ" dirty="0" smtClean="0"/>
              <a:t>kurzy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Kredity </a:t>
            </a:r>
            <a:r>
              <a:rPr lang="cs-CZ" dirty="0"/>
              <a:t>typu A: povinné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Kredity typu B: povinně volitelné</a:t>
            </a:r>
            <a:endParaRPr lang="cs-CZ" dirty="0"/>
          </a:p>
          <a:p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7" y="3068960"/>
            <a:ext cx="8712968" cy="205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6337760" y="3068960"/>
            <a:ext cx="2592288" cy="30862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683568" y="5301208"/>
            <a:ext cx="7596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Komplexní zkoušky: </a:t>
            </a:r>
            <a:r>
              <a:rPr lang="cs-CZ" sz="2200" dirty="0" smtClean="0"/>
              <a:t>		</a:t>
            </a:r>
            <a:r>
              <a:rPr lang="cs-CZ" sz="2200" b="1" dirty="0" smtClean="0"/>
              <a:t>Podmiňující předměty: </a:t>
            </a:r>
          </a:p>
          <a:p>
            <a:r>
              <a:rPr lang="cs-CZ" sz="2200" dirty="0" err="1" smtClean="0"/>
              <a:t>AFO3</a:t>
            </a:r>
            <a:r>
              <a:rPr lang="cs-CZ" sz="2200" dirty="0" smtClean="0"/>
              <a:t>: 				</a:t>
            </a:r>
            <a:r>
              <a:rPr lang="fi-FI" sz="2200" dirty="0" smtClean="0"/>
              <a:t>AFO1 </a:t>
            </a:r>
            <a:r>
              <a:rPr lang="fi-FI" sz="2200" dirty="0"/>
              <a:t>nebo </a:t>
            </a:r>
            <a:r>
              <a:rPr lang="fi-FI" sz="2200" dirty="0" smtClean="0"/>
              <a:t>AFO2</a:t>
            </a:r>
            <a:r>
              <a:rPr lang="cs-CZ" sz="2200" dirty="0" smtClean="0"/>
              <a:t> </a:t>
            </a:r>
            <a:r>
              <a:rPr lang="fi-FI" sz="2200" dirty="0" smtClean="0"/>
              <a:t>a UJ00</a:t>
            </a:r>
            <a:endParaRPr lang="cs-CZ" sz="2200" dirty="0" smtClean="0"/>
          </a:p>
          <a:p>
            <a:r>
              <a:rPr lang="cs-CZ" sz="2200" dirty="0" err="1"/>
              <a:t>LESZ</a:t>
            </a:r>
            <a:r>
              <a:rPr lang="cs-CZ" sz="2200" dirty="0" smtClean="0"/>
              <a:t>: 				</a:t>
            </a:r>
            <a:r>
              <a:rPr lang="cs-CZ" sz="2200" dirty="0" err="1" smtClean="0"/>
              <a:t>LEX1</a:t>
            </a:r>
            <a:r>
              <a:rPr lang="cs-CZ" sz="2200" dirty="0" smtClean="0"/>
              <a:t> </a:t>
            </a:r>
            <a:r>
              <a:rPr lang="cs-CZ" sz="2200" dirty="0"/>
              <a:t>nebo </a:t>
            </a:r>
            <a:r>
              <a:rPr lang="cs-CZ" sz="2200" dirty="0" err="1" smtClean="0"/>
              <a:t>STL1</a:t>
            </a:r>
            <a:endParaRPr lang="cs-CZ" sz="2200" dirty="0" smtClean="0"/>
          </a:p>
          <a:p>
            <a:r>
              <a:rPr lang="cs-CZ" sz="2200" dirty="0" err="1" smtClean="0"/>
              <a:t>GRFZ</a:t>
            </a:r>
            <a:r>
              <a:rPr lang="cs-CZ" sz="2200" dirty="0"/>
              <a:t>: </a:t>
            </a:r>
            <a:r>
              <a:rPr lang="cs-CZ" sz="2200" dirty="0" smtClean="0"/>
              <a:t>				dva </a:t>
            </a:r>
            <a:r>
              <a:rPr lang="cs-CZ" sz="2200" dirty="0"/>
              <a:t>ze tří: </a:t>
            </a:r>
            <a:r>
              <a:rPr lang="cs-CZ" sz="2200" dirty="0" smtClean="0"/>
              <a:t>AMOR, AMOS, </a:t>
            </a:r>
            <a:r>
              <a:rPr lang="cs-CZ" sz="2200" dirty="0" err="1" smtClean="0"/>
              <a:t>SNT1</a:t>
            </a:r>
            <a:endParaRPr lang="en-US" sz="22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7" y="1263440"/>
            <a:ext cx="8712968" cy="128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8265076" y="1263440"/>
            <a:ext cx="612576" cy="216025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 13"/>
          <p:cNvSpPr/>
          <p:nvPr/>
        </p:nvSpPr>
        <p:spPr>
          <a:xfrm>
            <a:off x="8263896" y="1556792"/>
            <a:ext cx="612576" cy="216025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délník 14"/>
          <p:cNvSpPr/>
          <p:nvPr/>
        </p:nvSpPr>
        <p:spPr>
          <a:xfrm>
            <a:off x="8252858" y="2060848"/>
            <a:ext cx="612576" cy="216025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délník 15"/>
          <p:cNvSpPr/>
          <p:nvPr/>
        </p:nvSpPr>
        <p:spPr>
          <a:xfrm>
            <a:off x="8279904" y="2313871"/>
            <a:ext cx="612576" cy="216025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07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Diplomový modul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2557" y="1268760"/>
            <a:ext cx="8501930" cy="4525963"/>
          </a:xfrm>
        </p:spPr>
        <p:txBody>
          <a:bodyPr/>
          <a:lstStyle/>
          <a:p>
            <a:r>
              <a:rPr lang="cs-CZ" dirty="0" err="1" smtClean="0"/>
              <a:t>DP</a:t>
            </a:r>
            <a:r>
              <a:rPr lang="cs-CZ" dirty="0" smtClean="0"/>
              <a:t> si zadáváte do konce 2. ročníku (pokud píšete na 2. oboru, zapíšete si modul JEN tam)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276872"/>
            <a:ext cx="8964487" cy="152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0228" y="3846103"/>
            <a:ext cx="87742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BAD1</a:t>
            </a:r>
            <a:r>
              <a:rPr lang="cs-CZ" sz="2400" dirty="0" smtClean="0"/>
              <a:t> je učený kurz, který má dvě paralelní varianty:</a:t>
            </a:r>
          </a:p>
          <a:p>
            <a:r>
              <a:rPr lang="cs-CZ" sz="2400" dirty="0" smtClean="0"/>
              <a:t>- pro lingvistické a překlad./tlumočnické práce (garant dr. Janebová)</a:t>
            </a:r>
          </a:p>
          <a:p>
            <a:r>
              <a:rPr lang="cs-CZ" sz="2400" dirty="0" smtClean="0"/>
              <a:t>- pro literární a kulturně zaměřené práce (garant dr. </a:t>
            </a:r>
            <a:r>
              <a:rPr lang="cs-CZ" sz="2400" dirty="0" err="1" smtClean="0"/>
              <a:t>Flajšarová</a:t>
            </a:r>
            <a:r>
              <a:rPr lang="cs-CZ" sz="2400" dirty="0" smtClean="0"/>
              <a:t>)</a:t>
            </a:r>
          </a:p>
          <a:p>
            <a:endParaRPr lang="cs-CZ" sz="2400" dirty="0"/>
          </a:p>
          <a:p>
            <a:r>
              <a:rPr lang="cs-CZ" sz="2400" dirty="0" smtClean="0"/>
              <a:t>Ideální je zapsat si </a:t>
            </a:r>
            <a:r>
              <a:rPr lang="cs-CZ" sz="2400" dirty="0" err="1" smtClean="0"/>
              <a:t>BAD1</a:t>
            </a:r>
            <a:r>
              <a:rPr lang="cs-CZ" sz="2400" dirty="0" smtClean="0"/>
              <a:t> dva semestry před plánovaným odevzdáním práce.</a:t>
            </a:r>
          </a:p>
          <a:p>
            <a:r>
              <a:rPr lang="cs-CZ" sz="2400" dirty="0" smtClean="0"/>
              <a:t>Ostatní kurzy </a:t>
            </a:r>
            <a:r>
              <a:rPr lang="cs-CZ" sz="2400" dirty="0" err="1" smtClean="0"/>
              <a:t>BAD</a:t>
            </a:r>
            <a:r>
              <a:rPr lang="cs-CZ" sz="2400" dirty="0" smtClean="0"/>
              <a:t> jsou nevyučované, kredity vám zapíše vedoucí práce </a:t>
            </a:r>
            <a:r>
              <a:rPr lang="cs-CZ" sz="2400" dirty="0"/>
              <a:t>(zapište si je v semestru, kdy chcete </a:t>
            </a:r>
            <a:r>
              <a:rPr lang="cs-CZ" sz="2400" dirty="0" smtClean="0"/>
              <a:t>obhajovat/uzavírat stud.).</a:t>
            </a:r>
            <a:endParaRPr lang="en-US" sz="2400" dirty="0"/>
          </a:p>
          <a:p>
            <a:r>
              <a:rPr lang="cs-CZ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15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Jazyková cvičení a jazykové zkoušky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Všechny předměty jsou </a:t>
            </a:r>
            <a:r>
              <a:rPr lang="cs-CZ" dirty="0" err="1"/>
              <a:t>jednosemestrové</a:t>
            </a:r>
            <a:r>
              <a:rPr lang="cs-CZ" dirty="0"/>
              <a:t> a vypisují se do rozvrhu rovnoměrně každý semestr. Pokud se nedostanete do cvičení v zimě, nic se neděje, v létě pro Vás místo určitě bude </a:t>
            </a:r>
            <a:r>
              <a:rPr lang="cs-CZ" dirty="0">
                <a:sym typeface="Wingdings"/>
              </a:rPr>
              <a:t>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Jazyková cvičení a jazykové </a:t>
            </a:r>
            <a:r>
              <a:rPr lang="cs-CZ" dirty="0" smtClean="0"/>
              <a:t>zkoušky:</a:t>
            </a:r>
            <a:endParaRPr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9" y="1364140"/>
            <a:ext cx="9240539" cy="566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6660232" y="6309320"/>
            <a:ext cx="23762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 katedra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30+ vyučujících</a:t>
            </a:r>
          </a:p>
          <a:p>
            <a:r>
              <a:rPr lang="cs-CZ" dirty="0" smtClean="0"/>
              <a:t>studentů</a:t>
            </a:r>
          </a:p>
          <a:p>
            <a:pPr lvl="1"/>
            <a:r>
              <a:rPr lang="cs-CZ" dirty="0" smtClean="0"/>
              <a:t>700 Bc. a Mgr.</a:t>
            </a:r>
          </a:p>
          <a:p>
            <a:pPr lvl="1"/>
            <a:r>
              <a:rPr lang="cs-CZ" dirty="0" smtClean="0"/>
              <a:t>35 Ph.D.</a:t>
            </a:r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r>
              <a:rPr lang="cs-CZ" dirty="0" smtClean="0"/>
              <a:t>5 Sekcí:</a:t>
            </a:r>
          </a:p>
          <a:p>
            <a:r>
              <a:rPr lang="cs-CZ" dirty="0" smtClean="0"/>
              <a:t>Lingvistická</a:t>
            </a:r>
          </a:p>
          <a:p>
            <a:r>
              <a:rPr lang="cs-CZ" dirty="0" smtClean="0"/>
              <a:t>Literární</a:t>
            </a:r>
          </a:p>
          <a:p>
            <a:r>
              <a:rPr lang="cs-CZ" dirty="0" smtClean="0"/>
              <a:t>Kulturní studia</a:t>
            </a:r>
          </a:p>
          <a:p>
            <a:r>
              <a:rPr lang="cs-CZ" dirty="0" smtClean="0"/>
              <a:t>Tlumočení, překlad</a:t>
            </a:r>
          </a:p>
          <a:p>
            <a:r>
              <a:rPr lang="cs-CZ" dirty="0" smtClean="0"/>
              <a:t>Praktický jazyk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44008" y="1340768"/>
            <a:ext cx="3960440" cy="5040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3 pravidelné mezinárodní konference</a:t>
            </a:r>
          </a:p>
          <a:p>
            <a:pPr lvl="1"/>
            <a:r>
              <a:rPr lang="cs-CZ" dirty="0" smtClean="0"/>
              <a:t>účast </a:t>
            </a:r>
            <a:r>
              <a:rPr lang="cs-CZ" dirty="0" err="1" smtClean="0"/>
              <a:t>Noama</a:t>
            </a:r>
            <a:r>
              <a:rPr lang="cs-CZ" dirty="0" smtClean="0"/>
              <a:t> Chomského </a:t>
            </a:r>
            <a:r>
              <a:rPr lang="en-US" dirty="0" smtClean="0"/>
              <a:t>2014</a:t>
            </a:r>
            <a:r>
              <a:rPr lang="cs-CZ" dirty="0" smtClean="0"/>
              <a:t>	</a:t>
            </a:r>
          </a:p>
          <a:p>
            <a:r>
              <a:rPr lang="cs-CZ" dirty="0" smtClean="0"/>
              <a:t>hosté z ČR i zahraničí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řednášky, workshopy</a:t>
            </a:r>
          </a:p>
          <a:p>
            <a:r>
              <a:rPr lang="cs-CZ" dirty="0" smtClean="0"/>
              <a:t>3 večírky ročně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8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940966"/>
          </a:xfrm>
        </p:spPr>
        <p:txBody>
          <a:bodyPr>
            <a:normAutofit fontScale="90000"/>
          </a:bodyPr>
          <a:lstStyle/>
          <a:p>
            <a:r>
              <a:rPr lang="cs-CZ" dirty="0"/>
              <a:t>Jazyková cvičení a jazykové zkoušky: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B </a:t>
            </a:r>
            <a:r>
              <a:rPr lang="en-US" dirty="0" err="1" smtClean="0"/>
              <a:t>kredity</a:t>
            </a:r>
            <a:r>
              <a:rPr lang="cs-CZ" dirty="0"/>
              <a:t> </a:t>
            </a:r>
            <a:r>
              <a:rPr lang="cs-CZ" dirty="0" smtClean="0"/>
              <a:t>(modul Další)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7" y="1628800"/>
            <a:ext cx="8817684" cy="43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2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Studium v zahraničí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Mimo</a:t>
            </a:r>
            <a:r>
              <a:rPr lang="en-US" dirty="0"/>
              <a:t> </a:t>
            </a:r>
            <a:r>
              <a:rPr lang="en-US" dirty="0" err="1"/>
              <a:t>jiné</a:t>
            </a:r>
            <a:r>
              <a:rPr lang="en-US" dirty="0"/>
              <a:t>: </a:t>
            </a:r>
            <a:endParaRPr lang="cs-CZ" dirty="0"/>
          </a:p>
          <a:p>
            <a:r>
              <a:rPr lang="en-US" dirty="0" err="1" smtClean="0"/>
              <a:t>Mezinárodní</a:t>
            </a:r>
            <a:r>
              <a:rPr lang="en-US" dirty="0" smtClean="0"/>
              <a:t> </a:t>
            </a:r>
            <a:r>
              <a:rPr lang="en-US" dirty="0" err="1"/>
              <a:t>výměnné</a:t>
            </a:r>
            <a:r>
              <a:rPr lang="en-US" dirty="0"/>
              <a:t> </a:t>
            </a:r>
            <a:r>
              <a:rPr lang="en-US" dirty="0" err="1"/>
              <a:t>programy</a:t>
            </a:r>
            <a:r>
              <a:rPr lang="en-US" dirty="0"/>
              <a:t> </a:t>
            </a:r>
            <a:r>
              <a:rPr lang="cs-CZ" dirty="0" smtClean="0"/>
              <a:t> v Evropě: </a:t>
            </a:r>
            <a:r>
              <a:rPr lang="en-US" dirty="0" err="1" smtClean="0"/>
              <a:t>např</a:t>
            </a:r>
            <a:r>
              <a:rPr lang="en-US" dirty="0"/>
              <a:t>. Erasmus+, </a:t>
            </a:r>
            <a:r>
              <a:rPr lang="en-US" dirty="0" err="1" smtClean="0"/>
              <a:t>CEEPUS</a:t>
            </a:r>
            <a:endParaRPr lang="cs-CZ" dirty="0"/>
          </a:p>
          <a:p>
            <a:r>
              <a:rPr lang="en-US" dirty="0" err="1" smtClean="0"/>
              <a:t>Pobyty</a:t>
            </a:r>
            <a:r>
              <a:rPr lang="en-US" dirty="0" smtClean="0"/>
              <a:t> </a:t>
            </a:r>
            <a:r>
              <a:rPr lang="en-US" dirty="0" err="1"/>
              <a:t>sponzorované</a:t>
            </a:r>
            <a:r>
              <a:rPr lang="en-US" dirty="0"/>
              <a:t> </a:t>
            </a:r>
            <a:r>
              <a:rPr lang="en-US" dirty="0" err="1"/>
              <a:t>jednotlivci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institucemi</a:t>
            </a:r>
            <a:r>
              <a:rPr lang="en-US" dirty="0"/>
              <a:t> (</a:t>
            </a:r>
            <a:r>
              <a:rPr lang="en-US" dirty="0" err="1"/>
              <a:t>Merrillův</a:t>
            </a:r>
            <a:r>
              <a:rPr lang="en-US" dirty="0"/>
              <a:t> program </a:t>
            </a:r>
            <a:r>
              <a:rPr lang="en-US" dirty="0" err="1"/>
              <a:t>ročních</a:t>
            </a:r>
            <a:r>
              <a:rPr lang="en-US" dirty="0"/>
              <a:t> </a:t>
            </a:r>
            <a:r>
              <a:rPr lang="en-US" dirty="0" err="1"/>
              <a:t>studijních</a:t>
            </a:r>
            <a:r>
              <a:rPr lang="en-US" dirty="0"/>
              <a:t> </a:t>
            </a:r>
            <a:r>
              <a:rPr lang="en-US" dirty="0" err="1"/>
              <a:t>pobytů</a:t>
            </a:r>
            <a:r>
              <a:rPr lang="en-US" dirty="0"/>
              <a:t> v USA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en-US" dirty="0" err="1" smtClean="0"/>
              <a:t>Mezinárodní</a:t>
            </a:r>
            <a:r>
              <a:rPr lang="en-US" dirty="0" smtClean="0"/>
              <a:t> </a:t>
            </a:r>
            <a:r>
              <a:rPr lang="en-US" dirty="0" err="1"/>
              <a:t>mobilita</a:t>
            </a:r>
            <a:r>
              <a:rPr lang="en-US" dirty="0"/>
              <a:t> </a:t>
            </a:r>
            <a:r>
              <a:rPr lang="en-US" dirty="0" err="1"/>
              <a:t>studentů</a:t>
            </a:r>
            <a:r>
              <a:rPr lang="en-US" dirty="0"/>
              <a:t> </a:t>
            </a:r>
            <a:r>
              <a:rPr lang="en-US" dirty="0" err="1"/>
              <a:t>VŠ</a:t>
            </a:r>
            <a:r>
              <a:rPr lang="en-US" dirty="0"/>
              <a:t> v </a:t>
            </a:r>
            <a:r>
              <a:rPr lang="en-US" dirty="0" err="1"/>
              <a:t>rámci</a:t>
            </a:r>
            <a:r>
              <a:rPr lang="en-US" dirty="0"/>
              <a:t> </a:t>
            </a:r>
            <a:r>
              <a:rPr lang="en-US" dirty="0" err="1"/>
              <a:t>Rozvojových</a:t>
            </a:r>
            <a:r>
              <a:rPr lang="en-US" dirty="0"/>
              <a:t> </a:t>
            </a:r>
            <a:r>
              <a:rPr lang="en-US" dirty="0" err="1"/>
              <a:t>programů</a:t>
            </a:r>
            <a:r>
              <a:rPr lang="en-US" dirty="0"/>
              <a:t> </a:t>
            </a:r>
            <a:r>
              <a:rPr lang="en-US" dirty="0" err="1"/>
              <a:t>MŠMT</a:t>
            </a:r>
            <a:r>
              <a:rPr lang="en-US" dirty="0"/>
              <a:t> („</a:t>
            </a:r>
            <a:r>
              <a:rPr lang="en-US" dirty="0" err="1"/>
              <a:t>freemovers</a:t>
            </a:r>
            <a:r>
              <a:rPr lang="en-US" dirty="0"/>
              <a:t>“, </a:t>
            </a:r>
            <a:r>
              <a:rPr lang="en-US" dirty="0" err="1"/>
              <a:t>přímá</a:t>
            </a:r>
            <a:r>
              <a:rPr lang="en-US" dirty="0"/>
              <a:t> </a:t>
            </a:r>
            <a:r>
              <a:rPr lang="en-US" dirty="0" err="1"/>
              <a:t>smluvní</a:t>
            </a:r>
            <a:r>
              <a:rPr lang="en-US" dirty="0"/>
              <a:t> </a:t>
            </a:r>
            <a:r>
              <a:rPr lang="en-US" dirty="0" err="1"/>
              <a:t>spolupráce</a:t>
            </a:r>
            <a:r>
              <a:rPr lang="en-US" dirty="0" smtClean="0"/>
              <a:t>)</a:t>
            </a:r>
            <a:r>
              <a:rPr lang="cs-CZ" dirty="0" smtClean="0"/>
              <a:t>: většinou země mimo EU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Aktuální informace a přehled škol, se kterými má </a:t>
            </a:r>
            <a:r>
              <a:rPr lang="cs-CZ" dirty="0" err="1" smtClean="0"/>
              <a:t>KAA</a:t>
            </a:r>
            <a:r>
              <a:rPr lang="cs-CZ" dirty="0" smtClean="0"/>
              <a:t> smlouvu, a </a:t>
            </a:r>
            <a:r>
              <a:rPr lang="cs-CZ" dirty="0" err="1" smtClean="0"/>
              <a:t>FAQs</a:t>
            </a:r>
            <a:r>
              <a:rPr lang="cs-CZ" dirty="0" smtClean="0"/>
              <a:t> najdete na </a:t>
            </a:r>
            <a:endParaRPr lang="cs-CZ" dirty="0"/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://www.anglistika.upol.cz/studium/studium_v_zahranici.html</a:t>
            </a:r>
          </a:p>
        </p:txBody>
      </p:sp>
    </p:spTree>
    <p:extLst>
      <p:ext uri="{BB962C8B-B14F-4D97-AF65-F5344CB8AC3E}">
        <p14:creationId xmlns:p14="http://schemas.microsoft.com/office/powerpoint/2010/main" val="988983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v </a:t>
            </a:r>
            <a:r>
              <a:rPr lang="cs-CZ" dirty="0" smtClean="0"/>
              <a:t>zahraničí: Erasmus+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/>
              <a:t>Anglicky</a:t>
            </a:r>
            <a:r>
              <a:rPr lang="en-US" sz="2000" dirty="0"/>
              <a:t> </a:t>
            </a:r>
            <a:r>
              <a:rPr lang="en-US" sz="2000" dirty="0" err="1"/>
              <a:t>psaná</a:t>
            </a:r>
            <a:r>
              <a:rPr lang="en-US" sz="2000" dirty="0"/>
              <a:t> </a:t>
            </a:r>
            <a:r>
              <a:rPr lang="en-US" sz="2000" dirty="0" err="1"/>
              <a:t>přihláška</a:t>
            </a:r>
            <a:r>
              <a:rPr lang="en-US" sz="2000" dirty="0"/>
              <a:t> </a:t>
            </a:r>
            <a:r>
              <a:rPr lang="en-US" sz="2000" dirty="0" err="1"/>
              <a:t>musí</a:t>
            </a:r>
            <a:r>
              <a:rPr lang="en-US" sz="2000" dirty="0"/>
              <a:t> </a:t>
            </a:r>
            <a:r>
              <a:rPr lang="en-US" sz="2000" dirty="0" err="1" smtClean="0"/>
              <a:t>obsahovat</a:t>
            </a:r>
            <a:r>
              <a:rPr lang="cs-CZ" sz="2000" dirty="0" smtClean="0"/>
              <a:t> mj.</a:t>
            </a:r>
            <a:r>
              <a:rPr lang="en-US" sz="2000" dirty="0" smtClean="0"/>
              <a:t>: </a:t>
            </a:r>
            <a:endParaRPr lang="cs-CZ" sz="2000" dirty="0" smtClean="0"/>
          </a:p>
          <a:p>
            <a:r>
              <a:rPr lang="en-US" sz="2000" dirty="0" err="1" smtClean="0"/>
              <a:t>strukturovaný</a:t>
            </a:r>
            <a:r>
              <a:rPr lang="en-US" sz="2000" dirty="0" smtClean="0"/>
              <a:t> </a:t>
            </a:r>
            <a:r>
              <a:rPr lang="en-US" sz="2000" dirty="0" err="1"/>
              <a:t>životopis</a:t>
            </a:r>
            <a:r>
              <a:rPr lang="en-US" sz="2000" dirty="0"/>
              <a:t> v </a:t>
            </a:r>
            <a:r>
              <a:rPr lang="en-US" sz="2000" dirty="0" err="1"/>
              <a:t>angličtině</a:t>
            </a:r>
            <a:r>
              <a:rPr lang="en-US" sz="2000" dirty="0"/>
              <a:t> </a:t>
            </a:r>
            <a:endParaRPr lang="cs-CZ" sz="2000" dirty="0" smtClean="0"/>
          </a:p>
          <a:p>
            <a:r>
              <a:rPr lang="en-US" sz="2000" b="1" dirty="0" err="1" smtClean="0"/>
              <a:t>kontakty</a:t>
            </a:r>
            <a:r>
              <a:rPr lang="en-US" sz="2000" b="1" dirty="0" smtClean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vyučující</a:t>
            </a:r>
            <a:r>
              <a:rPr lang="en-US" sz="2000" b="1" dirty="0"/>
              <a:t>, </a:t>
            </a:r>
            <a:r>
              <a:rPr lang="en-US" sz="2000" b="1" dirty="0" err="1"/>
              <a:t>kteří</a:t>
            </a:r>
            <a:r>
              <a:rPr lang="en-US" sz="2000" b="1" dirty="0"/>
              <a:t> </a:t>
            </a:r>
            <a:r>
              <a:rPr lang="en-US" sz="2000" b="1" dirty="0" err="1"/>
              <a:t>mohou</a:t>
            </a:r>
            <a:r>
              <a:rPr lang="en-US" sz="2000" b="1" dirty="0"/>
              <a:t> </a:t>
            </a:r>
            <a:r>
              <a:rPr lang="en-US" sz="2000" b="1" dirty="0" err="1"/>
              <a:t>podpořit</a:t>
            </a:r>
            <a:r>
              <a:rPr lang="en-US" sz="2000" b="1" dirty="0"/>
              <a:t> </a:t>
            </a:r>
            <a:r>
              <a:rPr lang="en-US" sz="2000" b="1" dirty="0" err="1"/>
              <a:t>žádost</a:t>
            </a:r>
            <a:r>
              <a:rPr lang="en-US" sz="2000" b="1" dirty="0"/>
              <a:t> (</a:t>
            </a:r>
            <a:r>
              <a:rPr lang="en-US" sz="2000" b="1" dirty="0" err="1"/>
              <a:t>alespoň</a:t>
            </a:r>
            <a:r>
              <a:rPr lang="en-US" sz="2000" b="1" dirty="0"/>
              <a:t> </a:t>
            </a:r>
            <a:r>
              <a:rPr lang="en-US" sz="2000" b="1" dirty="0" err="1"/>
              <a:t>jeden</a:t>
            </a:r>
            <a:r>
              <a:rPr lang="en-US" sz="2000" b="1" dirty="0"/>
              <a:t> </a:t>
            </a:r>
            <a:r>
              <a:rPr lang="en-US" sz="2000" b="1" dirty="0" err="1"/>
              <a:t>musí</a:t>
            </a:r>
            <a:r>
              <a:rPr lang="en-US" sz="2000" b="1" dirty="0"/>
              <a:t> </a:t>
            </a:r>
            <a:r>
              <a:rPr lang="en-US" sz="2000" b="1" dirty="0" err="1"/>
              <a:t>být</a:t>
            </a:r>
            <a:r>
              <a:rPr lang="en-US" sz="2000" b="1" dirty="0"/>
              <a:t> z </a:t>
            </a:r>
            <a:r>
              <a:rPr lang="en-US" sz="2000" b="1" dirty="0" err="1"/>
              <a:t>KAA</a:t>
            </a:r>
            <a:r>
              <a:rPr lang="en-US" sz="2000" b="1" dirty="0"/>
              <a:t>) </a:t>
            </a:r>
            <a:endParaRPr lang="cs-CZ" sz="2000" b="1" dirty="0"/>
          </a:p>
          <a:p>
            <a:r>
              <a:rPr lang="en-US" sz="2000" dirty="0" smtClean="0"/>
              <a:t>statement </a:t>
            </a:r>
            <a:r>
              <a:rPr lang="en-US" sz="2000" dirty="0"/>
              <a:t>of purpose (</a:t>
            </a:r>
            <a:r>
              <a:rPr lang="en-US" sz="2000" dirty="0" err="1"/>
              <a:t>jasná</a:t>
            </a:r>
            <a:r>
              <a:rPr lang="en-US" sz="2000" dirty="0"/>
              <a:t> </a:t>
            </a:r>
            <a:r>
              <a:rPr lang="en-US" sz="2000" dirty="0" err="1"/>
              <a:t>představa</a:t>
            </a:r>
            <a:r>
              <a:rPr lang="en-US" sz="2000" dirty="0"/>
              <a:t> o </a:t>
            </a:r>
            <a:r>
              <a:rPr lang="en-US" sz="2000" dirty="0" err="1"/>
              <a:t>studiu</a:t>
            </a:r>
            <a:r>
              <a:rPr lang="en-US" sz="2000" dirty="0"/>
              <a:t> </a:t>
            </a:r>
            <a:r>
              <a:rPr lang="en-US" sz="2000" dirty="0" err="1"/>
              <a:t>korespondující</a:t>
            </a:r>
            <a:r>
              <a:rPr lang="en-US" sz="2000" dirty="0"/>
              <a:t> se </a:t>
            </a:r>
            <a:r>
              <a:rPr lang="en-US" sz="2000" dirty="0" err="1"/>
              <a:t>studijním</a:t>
            </a:r>
            <a:r>
              <a:rPr lang="en-US" sz="2000" dirty="0"/>
              <a:t> </a:t>
            </a:r>
            <a:r>
              <a:rPr lang="en-US" sz="2000" dirty="0" err="1"/>
              <a:t>oborem</a:t>
            </a:r>
            <a:r>
              <a:rPr lang="en-US" sz="2000" dirty="0"/>
              <a:t> </a:t>
            </a:r>
            <a:r>
              <a:rPr lang="en-US" sz="2000" dirty="0" err="1"/>
              <a:t>studenta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smtClean="0"/>
              <a:t>UP)</a:t>
            </a:r>
            <a:endParaRPr lang="cs-CZ" sz="2000" dirty="0" smtClean="0"/>
          </a:p>
          <a:p>
            <a:r>
              <a:rPr lang="en-US" sz="2000" b="1" dirty="0" err="1" smtClean="0"/>
              <a:t>přehled</a:t>
            </a:r>
            <a:r>
              <a:rPr lang="en-US" sz="2000" b="1" dirty="0" smtClean="0"/>
              <a:t> </a:t>
            </a:r>
            <a:r>
              <a:rPr lang="en-US" sz="2000" b="1" dirty="0" err="1"/>
              <a:t>akademických</a:t>
            </a:r>
            <a:r>
              <a:rPr lang="en-US" sz="2000" b="1" dirty="0"/>
              <a:t> </a:t>
            </a:r>
            <a:r>
              <a:rPr lang="en-US" sz="2000" b="1" dirty="0" err="1"/>
              <a:t>výsledků</a:t>
            </a:r>
            <a:r>
              <a:rPr lang="en-US" sz="2000" b="1" dirty="0"/>
              <a:t> </a:t>
            </a:r>
            <a:r>
              <a:rPr lang="en-US" sz="2000" b="1" dirty="0" err="1"/>
              <a:t>za</a:t>
            </a:r>
            <a:r>
              <a:rPr lang="en-US" sz="2000" b="1" dirty="0"/>
              <a:t> </a:t>
            </a:r>
            <a:r>
              <a:rPr lang="en-US" sz="2000" b="1" dirty="0" err="1"/>
              <a:t>celou</a:t>
            </a:r>
            <a:r>
              <a:rPr lang="en-US" sz="2000" b="1" dirty="0"/>
              <a:t> </a:t>
            </a:r>
            <a:r>
              <a:rPr lang="en-US" sz="2000" b="1" dirty="0" err="1"/>
              <a:t>dobu</a:t>
            </a:r>
            <a:r>
              <a:rPr lang="en-US" sz="2000" b="1" dirty="0"/>
              <a:t> </a:t>
            </a:r>
            <a:r>
              <a:rPr lang="en-US" sz="2000" b="1" dirty="0" err="1"/>
              <a:t>vašeho</a:t>
            </a:r>
            <a:r>
              <a:rPr lang="en-US" sz="2000" b="1" dirty="0"/>
              <a:t> </a:t>
            </a:r>
            <a:r>
              <a:rPr lang="en-US" sz="2000" b="1" dirty="0" err="1"/>
              <a:t>univerzitního</a:t>
            </a:r>
            <a:r>
              <a:rPr lang="en-US" sz="2000" b="1" dirty="0"/>
              <a:t> </a:t>
            </a:r>
            <a:r>
              <a:rPr lang="en-US" sz="2000" b="1" dirty="0" err="1" smtClean="0"/>
              <a:t>studia</a:t>
            </a:r>
            <a:endParaRPr lang="cs-CZ" sz="2000" b="1" dirty="0" smtClean="0"/>
          </a:p>
          <a:p>
            <a:r>
              <a:rPr lang="en-US" sz="2000" b="1" dirty="0" err="1" smtClean="0"/>
              <a:t>vzorek</a:t>
            </a:r>
            <a:r>
              <a:rPr lang="en-US" sz="2000" b="1" dirty="0" smtClean="0"/>
              <a:t> </a:t>
            </a:r>
            <a:r>
              <a:rPr lang="en-US" sz="2000" b="1" dirty="0" err="1"/>
              <a:t>akademické</a:t>
            </a:r>
            <a:r>
              <a:rPr lang="en-US" sz="2000" b="1" dirty="0"/>
              <a:t> </a:t>
            </a:r>
            <a:r>
              <a:rPr lang="en-US" sz="2000" b="1" dirty="0" err="1"/>
              <a:t>práce</a:t>
            </a:r>
            <a:r>
              <a:rPr lang="en-US" sz="2000" b="1" dirty="0"/>
              <a:t> (</a:t>
            </a:r>
            <a:r>
              <a:rPr lang="en-US" sz="2000" b="1" dirty="0" err="1"/>
              <a:t>esej</a:t>
            </a:r>
            <a:r>
              <a:rPr lang="en-US" sz="2000" b="1" dirty="0"/>
              <a:t> </a:t>
            </a:r>
            <a:r>
              <a:rPr lang="en-US" sz="2000" b="1" dirty="0" err="1"/>
              <a:t>atd</a:t>
            </a:r>
            <a:r>
              <a:rPr lang="en-US" sz="2000" b="1" dirty="0" smtClean="0"/>
              <a:t>.)</a:t>
            </a:r>
            <a:endParaRPr lang="cs-CZ" sz="2000" b="1" dirty="0" smtClean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dirty="0" smtClean="0"/>
              <a:t>Vyjet je možné až po ukončení 1. ročníku Bc. studia.</a:t>
            </a:r>
          </a:p>
          <a:p>
            <a:pPr marL="0" indent="0">
              <a:buNone/>
            </a:pPr>
            <a:r>
              <a:rPr lang="cs-CZ" sz="2000" dirty="0" smtClean="0"/>
              <a:t>Nově je možné vyjet v každém programu studia, tj. v Bc. i Mgr. studiu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D</a:t>
            </a:r>
            <a:r>
              <a:rPr lang="cs-CZ" sz="2000" dirty="0" smtClean="0"/>
              <a:t>alší výběrové řízení Erasmus+ bude zahájeno v lednu 2016.</a:t>
            </a:r>
          </a:p>
          <a:p>
            <a:pPr marL="0" indent="0">
              <a:buNone/>
            </a:pPr>
            <a:r>
              <a:rPr lang="cs-CZ" sz="2000" dirty="0"/>
              <a:t>Pozor, někde je požadovaná aspoň minimální znalost jazyka hostitelské země – přizpůsobte tomu výběr cizích jazyků v rámci C kreditů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dirty="0" smtClean="0"/>
              <a:t>Ostatní výběrová řízení: sledujte stránky UP a </a:t>
            </a:r>
            <a:r>
              <a:rPr lang="cs-CZ" sz="2000" dirty="0" err="1" smtClean="0"/>
              <a:t>KAA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283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51665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 smtClean="0"/>
              <a:t>Díky!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14" y="3963896"/>
            <a:ext cx="3503772" cy="11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se </a:t>
            </a:r>
            <a:r>
              <a:rPr lang="cs-CZ" dirty="0" smtClean="0"/>
              <a:t>vyznat ve studijních plánech?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4"/>
          <a:stretch/>
        </p:blipFill>
        <p:spPr bwMode="auto">
          <a:xfrm>
            <a:off x="395536" y="2327273"/>
            <a:ext cx="8568952" cy="238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148064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6911752" y="470847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CELKEM 90 KREDITŮ     ZA OBOR </a:t>
            </a:r>
            <a:r>
              <a:rPr lang="cs-CZ" dirty="0" err="1" smtClean="0"/>
              <a:t>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3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2"/>
          <a:stretch/>
        </p:blipFill>
        <p:spPr bwMode="auto">
          <a:xfrm>
            <a:off x="251520" y="1912534"/>
            <a:ext cx="8797345" cy="171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83568" y="4077072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Rozsah: 1+0+2 = přednáška + cvičení + seminář</a:t>
            </a:r>
            <a:endParaRPr lang="en-US" dirty="0" smtClean="0"/>
          </a:p>
          <a:p>
            <a:r>
              <a:rPr lang="en-US" dirty="0" smtClean="0"/>
              <a:t>               0+0+0 = </a:t>
            </a:r>
            <a:r>
              <a:rPr lang="en-US" dirty="0" err="1" smtClean="0"/>
              <a:t>nevyu</a:t>
            </a:r>
            <a:r>
              <a:rPr lang="cs-CZ" dirty="0" err="1" smtClean="0"/>
              <a:t>čovaná</a:t>
            </a:r>
            <a:r>
              <a:rPr lang="cs-CZ" dirty="0" smtClean="0"/>
              <a:t> zkouška (podmiňující předměty viz </a:t>
            </a:r>
            <a:r>
              <a:rPr lang="cs-CZ" dirty="0" err="1" smtClean="0"/>
              <a:t>Stag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Typ ukončení: </a:t>
            </a:r>
          </a:p>
          <a:p>
            <a:r>
              <a:rPr lang="cs-CZ" dirty="0"/>
              <a:t>	</a:t>
            </a:r>
            <a:r>
              <a:rPr lang="cs-CZ" dirty="0" smtClean="0"/>
              <a:t>zápočet </a:t>
            </a:r>
            <a:r>
              <a:rPr lang="cs-CZ" b="1" dirty="0" err="1" smtClean="0"/>
              <a:t>Zp</a:t>
            </a:r>
            <a:endParaRPr lang="cs-CZ" b="1" dirty="0" smtClean="0"/>
          </a:p>
          <a:p>
            <a:r>
              <a:rPr lang="cs-CZ" dirty="0"/>
              <a:t>	</a:t>
            </a:r>
            <a:r>
              <a:rPr lang="cs-CZ" dirty="0" smtClean="0"/>
              <a:t>zkouška </a:t>
            </a:r>
            <a:r>
              <a:rPr lang="cs-CZ" b="1" dirty="0" err="1" smtClean="0"/>
              <a:t>Zk</a:t>
            </a:r>
            <a:r>
              <a:rPr lang="cs-CZ" dirty="0" smtClean="0"/>
              <a:t>	</a:t>
            </a:r>
          </a:p>
          <a:p>
            <a:r>
              <a:rPr lang="cs-CZ" dirty="0" smtClean="0"/>
              <a:t> 	zápočet + zkouška </a:t>
            </a:r>
            <a:r>
              <a:rPr lang="cs-CZ" b="1" dirty="0" err="1" smtClean="0"/>
              <a:t>Zk</a:t>
            </a:r>
            <a:r>
              <a:rPr lang="cs-CZ" b="1" dirty="0" smtClean="0"/>
              <a:t>+</a:t>
            </a:r>
            <a:endParaRPr lang="en-US" b="1" dirty="0"/>
          </a:p>
        </p:txBody>
      </p:sp>
      <p:sp>
        <p:nvSpPr>
          <p:cNvPr id="9" name="Obdélník 8"/>
          <p:cNvSpPr/>
          <p:nvPr/>
        </p:nvSpPr>
        <p:spPr>
          <a:xfrm>
            <a:off x="2051720" y="1916832"/>
            <a:ext cx="2448272" cy="525322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7263734" y="1945709"/>
            <a:ext cx="852222" cy="496444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4515556" y="1916832"/>
            <a:ext cx="920540" cy="531492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8115955" y="1951802"/>
            <a:ext cx="932909" cy="49652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 12"/>
          <p:cNvSpPr/>
          <p:nvPr/>
        </p:nvSpPr>
        <p:spPr>
          <a:xfrm>
            <a:off x="5418836" y="1912534"/>
            <a:ext cx="1817459" cy="529619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243738" y="1916832"/>
            <a:ext cx="943886" cy="525322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3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Portál (</a:t>
            </a:r>
            <a:r>
              <a:rPr lang="cs-CZ" dirty="0" err="1" smtClean="0"/>
              <a:t>Stag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7691" r="27160" b="29396"/>
          <a:stretch/>
        </p:blipFill>
        <p:spPr bwMode="auto">
          <a:xfrm>
            <a:off x="104428" y="1556792"/>
            <a:ext cx="90106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33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Jak si rozvrhnout studium</a:t>
            </a:r>
          </a:p>
          <a:p>
            <a:pPr lvl="1"/>
            <a:r>
              <a:rPr lang="cs-CZ" dirty="0" smtClean="0"/>
              <a:t>Doporučený ročník (a semestr)</a:t>
            </a:r>
          </a:p>
          <a:p>
            <a:pPr lvl="1"/>
            <a:r>
              <a:rPr lang="cs-CZ" dirty="0"/>
              <a:t>180 kreditů / 2 obory / 6 semestrů</a:t>
            </a:r>
            <a:br>
              <a:rPr lang="cs-CZ" dirty="0"/>
            </a:br>
            <a:r>
              <a:rPr lang="cs-CZ" dirty="0"/>
              <a:t>= 15 kreditů per semestr (per obor)</a:t>
            </a:r>
          </a:p>
          <a:p>
            <a:pPr lvl="2"/>
            <a:r>
              <a:rPr lang="cs-CZ" dirty="0"/>
              <a:t>Méně = moc práce jindy</a:t>
            </a:r>
          </a:p>
          <a:p>
            <a:pPr lvl="2"/>
            <a:r>
              <a:rPr lang="cs-CZ" dirty="0"/>
              <a:t>Více = riziko neúspěchu (každý kurz nutno uzavřít v semestru, 2 pokusy na kurz max.)</a:t>
            </a:r>
          </a:p>
        </p:txBody>
      </p:sp>
    </p:spTree>
    <p:extLst>
      <p:ext uri="{BB962C8B-B14F-4D97-AF65-F5344CB8AC3E}">
        <p14:creationId xmlns:p14="http://schemas.microsoft.com/office/powerpoint/2010/main" val="76654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Počty kreditů za 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B C: </a:t>
            </a:r>
            <a:r>
              <a:rPr lang="cs-CZ" dirty="0" smtClean="0"/>
              <a:t>Bc</a:t>
            </a:r>
            <a:r>
              <a:rPr lang="cs-CZ" dirty="0"/>
              <a:t>. </a:t>
            </a:r>
            <a:r>
              <a:rPr lang="cs-CZ" dirty="0" err="1" smtClean="0"/>
              <a:t>AF</a:t>
            </a:r>
            <a:r>
              <a:rPr lang="cs-CZ" dirty="0" smtClean="0"/>
              <a:t> </a:t>
            </a:r>
            <a:r>
              <a:rPr lang="en-US" dirty="0" smtClean="0"/>
              <a:t>2</a:t>
            </a:r>
            <a:r>
              <a:rPr lang="cs-CZ" dirty="0" smtClean="0"/>
              <a:t> </a:t>
            </a:r>
            <a:r>
              <a:rPr lang="cs-CZ" dirty="0"/>
              <a:t>obor</a:t>
            </a:r>
            <a:br>
              <a:rPr lang="cs-CZ" dirty="0"/>
            </a:br>
            <a:endParaRPr lang="cs-CZ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cs-CZ" sz="2200" dirty="0"/>
              <a:t>A dané: 33 </a:t>
            </a:r>
            <a:r>
              <a:rPr lang="cs-CZ" sz="2200" dirty="0" err="1"/>
              <a:t>kr.</a:t>
            </a:r>
            <a:endParaRPr lang="cs-CZ" sz="2200" dirty="0"/>
          </a:p>
          <a:p>
            <a:r>
              <a:rPr lang="cs-CZ" sz="2200" dirty="0"/>
              <a:t>C: 5 </a:t>
            </a:r>
            <a:r>
              <a:rPr lang="cs-CZ" sz="2200" dirty="0" err="1"/>
              <a:t>kr.</a:t>
            </a:r>
            <a:endParaRPr lang="cs-CZ" sz="2200" dirty="0"/>
          </a:p>
          <a:p>
            <a:pPr lvl="1"/>
            <a:r>
              <a:rPr lang="cs-CZ" sz="2200" dirty="0"/>
              <a:t>např. jiné jazyky</a:t>
            </a:r>
          </a:p>
          <a:p>
            <a:pPr lvl="1"/>
            <a:r>
              <a:rPr lang="cs-CZ" sz="2200" dirty="0"/>
              <a:t>jako C můžete i kurzy v B modulech </a:t>
            </a:r>
            <a:r>
              <a:rPr lang="cs-CZ" sz="2200" dirty="0" err="1"/>
              <a:t>KAA</a:t>
            </a:r>
            <a:endParaRPr lang="cs-CZ" sz="2200" dirty="0"/>
          </a:p>
          <a:p>
            <a:r>
              <a:rPr lang="cs-CZ" sz="2200" dirty="0"/>
              <a:t>B: celkové minimum za </a:t>
            </a:r>
            <a:r>
              <a:rPr lang="en-US" sz="2200" dirty="0" err="1" smtClean="0"/>
              <a:t>B</a:t>
            </a:r>
            <a:r>
              <a:rPr lang="cs-CZ" sz="2200" dirty="0" smtClean="0"/>
              <a:t>c</a:t>
            </a:r>
            <a:r>
              <a:rPr lang="cs-CZ" sz="2200" dirty="0"/>
              <a:t>. studium 52 </a:t>
            </a:r>
            <a:r>
              <a:rPr lang="cs-CZ" sz="2200" dirty="0" err="1"/>
              <a:t>kr.</a:t>
            </a:r>
            <a:endParaRPr lang="cs-CZ" sz="2200" dirty="0"/>
          </a:p>
          <a:p>
            <a:pPr lvl="1"/>
            <a:r>
              <a:rPr lang="cs-CZ" sz="2200" dirty="0"/>
              <a:t>Ještě minima pro jednotlivé moduly</a:t>
            </a:r>
          </a:p>
          <a:p>
            <a:pPr marL="457200" lvl="1" indent="0">
              <a:buNone/>
            </a:pPr>
            <a:endParaRPr lang="cs-CZ" sz="2200" dirty="0"/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8647895" cy="240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17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dirty="0" smtClean="0"/>
              <a:t>Jak si rozvrhnout studium: </a:t>
            </a:r>
          </a:p>
          <a:p>
            <a:pPr marL="0" indent="0" algn="ctr">
              <a:buNone/>
            </a:pPr>
            <a:r>
              <a:rPr lang="cs-CZ" dirty="0" smtClean="0"/>
              <a:t>Bc. Angl. filologie (</a:t>
            </a:r>
            <a:r>
              <a:rPr lang="cs-CZ" dirty="0" err="1" smtClean="0"/>
              <a:t>AF</a:t>
            </a:r>
            <a:r>
              <a:rPr lang="cs-CZ" dirty="0" smtClean="0"/>
              <a:t>) </a:t>
            </a:r>
            <a:r>
              <a:rPr lang="en-US" dirty="0" smtClean="0"/>
              <a:t>2</a:t>
            </a:r>
            <a:r>
              <a:rPr lang="cs-CZ" dirty="0" smtClean="0"/>
              <a:t> obor</a:t>
            </a:r>
          </a:p>
          <a:p>
            <a:r>
              <a:rPr lang="cs-CZ" dirty="0" smtClean="0"/>
              <a:t>kurzy </a:t>
            </a:r>
            <a:r>
              <a:rPr lang="en-US" dirty="0" smtClean="0"/>
              <a:t>A</a:t>
            </a:r>
          </a:p>
          <a:p>
            <a:r>
              <a:rPr lang="cs-CZ" dirty="0"/>
              <a:t>kurzy </a:t>
            </a:r>
            <a:r>
              <a:rPr lang="en-US" dirty="0"/>
              <a:t>A</a:t>
            </a:r>
          </a:p>
          <a:p>
            <a:pPr lvl="1"/>
            <a:r>
              <a:rPr lang="en-US" dirty="0"/>
              <a:t>5 </a:t>
            </a:r>
            <a:r>
              <a:rPr lang="en-US" dirty="0" err="1"/>
              <a:t>vyu</a:t>
            </a:r>
            <a:r>
              <a:rPr lang="cs-CZ" dirty="0" err="1"/>
              <a:t>čovaných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(3 ukončených zápočtem, 2 zápočtem + zkouškou)</a:t>
            </a:r>
          </a:p>
          <a:p>
            <a:pPr lvl="1"/>
            <a:r>
              <a:rPr lang="cs-CZ" dirty="0"/>
              <a:t>8 zkoušek bez výuky, ale s podmiňujícími předměty (vše v Portálu)</a:t>
            </a:r>
          </a:p>
          <a:p>
            <a:pPr lvl="2"/>
            <a:r>
              <a:rPr lang="cs-CZ" dirty="0"/>
              <a:t>na nevyučovanou </a:t>
            </a:r>
            <a:r>
              <a:rPr lang="cs-CZ" dirty="0" err="1"/>
              <a:t>Zk</a:t>
            </a:r>
            <a:r>
              <a:rPr lang="cs-CZ" dirty="0"/>
              <a:t>. se nezapisujte, pokud nemáte splněný nebo zapsaný podmiňující </a:t>
            </a:r>
            <a:r>
              <a:rPr lang="cs-CZ" dirty="0" smtClean="0"/>
              <a:t>předmět</a:t>
            </a:r>
          </a:p>
          <a:p>
            <a:pPr lvl="2"/>
            <a:r>
              <a:rPr lang="cs-CZ" dirty="0" smtClean="0"/>
              <a:t>pokud </a:t>
            </a:r>
            <a:r>
              <a:rPr lang="cs-CZ" dirty="0"/>
              <a:t>si zapíšete zkoušku, na splnění máte celý akademický rok (na rozdíl od zápočtu)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565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Předzápis</a:t>
            </a:r>
            <a:r>
              <a:rPr lang="cs-CZ" dirty="0" smtClean="0"/>
              <a:t> do kurzů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</a:t>
            </a:r>
            <a:r>
              <a:rPr lang="cs-CZ" dirty="0" smtClean="0"/>
              <a:t> kapacitních důvodů není možné, aby si všichni zapsali všechny kurzy, proto </a:t>
            </a:r>
            <a:r>
              <a:rPr lang="cs-CZ" dirty="0"/>
              <a:t>většinu kurzů absolvuje </a:t>
            </a:r>
            <a:r>
              <a:rPr lang="cs-CZ" dirty="0" smtClean="0"/>
              <a:t>jedna polovina studentů v ZS, druhá v LS</a:t>
            </a:r>
          </a:p>
        </p:txBody>
      </p:sp>
    </p:spTree>
    <p:extLst>
      <p:ext uri="{BB962C8B-B14F-4D97-AF65-F5344CB8AC3E}">
        <p14:creationId xmlns:p14="http://schemas.microsoft.com/office/powerpoint/2010/main" val="4140977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629</Words>
  <Application>Microsoft Office PowerPoint</Application>
  <PresentationFormat>Předvádění na obrazovce (4:3)</PresentationFormat>
  <Paragraphs>117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Corbel</vt:lpstr>
      <vt:lpstr>Wingdings</vt:lpstr>
      <vt:lpstr>Motiv systému Office</vt:lpstr>
      <vt:lpstr>Dvouoborová bakalářská Anglická filologie</vt:lpstr>
      <vt:lpstr>1 katedra</vt:lpstr>
      <vt:lpstr>Jak se vyznat ve studijních plánech? </vt:lpstr>
      <vt:lpstr>Prezentace aplikace PowerPoint</vt:lpstr>
      <vt:lpstr>Portál (Stag)</vt:lpstr>
      <vt:lpstr>Prezentace aplikace PowerPoint</vt:lpstr>
      <vt:lpstr> Počty kreditů za A B C: Bc. AF 2 obor </vt:lpstr>
      <vt:lpstr>Prezentace aplikace PowerPoint</vt:lpstr>
      <vt:lpstr>Předzápis do kurzů</vt:lpstr>
      <vt:lpstr>Pravidla předzápisu</vt:lpstr>
      <vt:lpstr>Prezentace aplikace PowerPoint</vt:lpstr>
      <vt:lpstr>Jak se vyznat v rozvrhu?</vt:lpstr>
      <vt:lpstr>Studijní poradci</vt:lpstr>
      <vt:lpstr>Více informací</vt:lpstr>
      <vt:lpstr>Literatura a kulturní studia</vt:lpstr>
      <vt:lpstr>Lingvistické kurzy</vt:lpstr>
      <vt:lpstr>Diplomový modul</vt:lpstr>
      <vt:lpstr>Jazyková cvičení a jazykové zkoušky</vt:lpstr>
      <vt:lpstr>Jazyková cvičení a jazykové zkoušky:</vt:lpstr>
      <vt:lpstr>Jazyková cvičení a jazykové zkoušky:  B kredity (modul Další)</vt:lpstr>
      <vt:lpstr>Studium v zahraničí</vt:lpstr>
      <vt:lpstr>Studium v zahraničí: Erasmus+</vt:lpstr>
      <vt:lpstr>Díky!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2of AF</dc:title>
  <dc:creator>Uzivatel</dc:creator>
  <cp:lastModifiedBy>Uzivatel</cp:lastModifiedBy>
  <cp:revision>51</cp:revision>
  <dcterms:created xsi:type="dcterms:W3CDTF">2014-08-21T09:24:28Z</dcterms:created>
  <dcterms:modified xsi:type="dcterms:W3CDTF">2016-08-29T12:02:14Z</dcterms:modified>
</cp:coreProperties>
</file>