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323" r:id="rId4"/>
    <p:sldId id="325" r:id="rId5"/>
    <p:sldId id="326" r:id="rId6"/>
    <p:sldId id="290" r:id="rId7"/>
    <p:sldId id="291" r:id="rId8"/>
    <p:sldId id="310" r:id="rId9"/>
    <p:sldId id="301" r:id="rId10"/>
    <p:sldId id="309" r:id="rId11"/>
    <p:sldId id="315" r:id="rId12"/>
    <p:sldId id="313" r:id="rId13"/>
    <p:sldId id="314" r:id="rId14"/>
    <p:sldId id="324" r:id="rId15"/>
    <p:sldId id="303" r:id="rId16"/>
    <p:sldId id="278" r:id="rId17"/>
    <p:sldId id="329" r:id="rId18"/>
    <p:sldId id="331" r:id="rId19"/>
    <p:sldId id="330" r:id="rId20"/>
    <p:sldId id="332" r:id="rId21"/>
    <p:sldId id="305" r:id="rId22"/>
    <p:sldId id="327" r:id="rId23"/>
    <p:sldId id="319" r:id="rId24"/>
    <p:sldId id="320" r:id="rId25"/>
    <p:sldId id="321" r:id="rId26"/>
    <p:sldId id="322" r:id="rId27"/>
    <p:sldId id="328" r:id="rId28"/>
    <p:sldId id="316" r:id="rId29"/>
    <p:sldId id="317" r:id="rId30"/>
    <p:sldId id="318" r:id="rId31"/>
    <p:sldId id="334" r:id="rId32"/>
    <p:sldId id="333" r:id="rId33"/>
    <p:sldId id="335" r:id="rId34"/>
    <p:sldId id="306" r:id="rId35"/>
    <p:sldId id="307" r:id="rId36"/>
    <p:sldId id="279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2556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67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87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35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77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58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7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71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25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59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57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635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5CD7F-F979-4C2B-B8C8-3B6B3F4FE6F8}" type="datetimeFigureOut">
              <a:rPr lang="cs-CZ" smtClean="0"/>
              <a:t>29.8.2016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2F12-580B-4D61-9860-C6B6004FBA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713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fb.com/112131618865078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anglistika.upol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moodle.anglistika.upol.cz/" TargetMode="External"/><Relationship Id="rId4" Type="http://schemas.openxmlformats.org/officeDocument/2006/relationships/hyperlink" Target="http://fb.com/kaa.upol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7700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Jednooborová </a:t>
            </a:r>
            <a:r>
              <a:rPr lang="en-US" dirty="0" err="1" smtClean="0"/>
              <a:t>Bc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/>
              <a:t>A</a:t>
            </a:r>
            <a:r>
              <a:rPr lang="cs-CZ" dirty="0" err="1" smtClean="0"/>
              <a:t>nglická</a:t>
            </a:r>
            <a:r>
              <a:rPr lang="cs-CZ" dirty="0" smtClean="0"/>
              <a:t> filologie </a:t>
            </a:r>
            <a:r>
              <a:rPr lang="en-US" dirty="0" smtClean="0"/>
              <a:t>&amp;</a:t>
            </a:r>
            <a:r>
              <a:rPr lang="cs-CZ" dirty="0" smtClean="0"/>
              <a:t> Angličtina se zaměřením na komunitní tlumočení a překlad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132784"/>
            <a:ext cx="6400800" cy="1536576"/>
          </a:xfrm>
        </p:spPr>
        <p:txBody>
          <a:bodyPr/>
          <a:lstStyle/>
          <a:p>
            <a:r>
              <a:rPr lang="cs-CZ" dirty="0" smtClean="0"/>
              <a:t>www.anglistika.upol.cz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67" y="980728"/>
            <a:ext cx="6886666" cy="23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Jak si rozvrhnout studium:</a:t>
            </a:r>
          </a:p>
          <a:p>
            <a:pPr marL="0" indent="0" algn="ctr">
              <a:buNone/>
            </a:pPr>
            <a:r>
              <a:rPr lang="cs-CZ" dirty="0" smtClean="0"/>
              <a:t>Bc  ATP</a:t>
            </a:r>
          </a:p>
          <a:p>
            <a:r>
              <a:rPr lang="cs-CZ" dirty="0" smtClean="0"/>
              <a:t>kurzy </a:t>
            </a:r>
            <a:r>
              <a:rPr lang="en-US" dirty="0" smtClean="0"/>
              <a:t>A</a:t>
            </a:r>
          </a:p>
          <a:p>
            <a:pPr lvl="1"/>
            <a:r>
              <a:rPr lang="cs-CZ" dirty="0" smtClean="0"/>
              <a:t>28</a:t>
            </a:r>
            <a:r>
              <a:rPr lang="en-US" dirty="0" smtClean="0"/>
              <a:t> </a:t>
            </a:r>
            <a:r>
              <a:rPr lang="en-US" dirty="0" err="1" smtClean="0"/>
              <a:t>vyu</a:t>
            </a:r>
            <a:r>
              <a:rPr lang="cs-CZ" dirty="0" err="1" smtClean="0"/>
              <a:t>čovaných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(20 ukončených zápočtem, 8 zápočtem + </a:t>
            </a:r>
            <a:r>
              <a:rPr lang="cs-CZ" dirty="0"/>
              <a:t>z</a:t>
            </a:r>
            <a:r>
              <a:rPr lang="cs-CZ" dirty="0" smtClean="0"/>
              <a:t>kouškou)</a:t>
            </a:r>
          </a:p>
          <a:p>
            <a:pPr lvl="1"/>
            <a:r>
              <a:rPr lang="cs-CZ" dirty="0" smtClean="0"/>
              <a:t>4 praxe (ukončené zápočtem)</a:t>
            </a:r>
          </a:p>
          <a:p>
            <a:pPr lvl="1"/>
            <a:r>
              <a:rPr lang="cs-CZ" dirty="0" smtClean="0"/>
              <a:t>3 zkoušky bez výuky</a:t>
            </a:r>
          </a:p>
          <a:p>
            <a:pPr lvl="2"/>
            <a:r>
              <a:rPr lang="cs-CZ" dirty="0" smtClean="0"/>
              <a:t>KAA/GRTZK má podmiňující předměty (vše v Portálu)</a:t>
            </a:r>
          </a:p>
          <a:p>
            <a:pPr lvl="2"/>
            <a:r>
              <a:rPr lang="cs-CZ" dirty="0"/>
              <a:t>n</a:t>
            </a:r>
            <a:r>
              <a:rPr lang="cs-CZ" dirty="0" smtClean="0"/>
              <a:t>a nevyučovanou </a:t>
            </a:r>
            <a:r>
              <a:rPr lang="cs-CZ" dirty="0" err="1" smtClean="0"/>
              <a:t>Zk</a:t>
            </a:r>
            <a:r>
              <a:rPr lang="cs-CZ" dirty="0" smtClean="0"/>
              <a:t>. se nezapisujte, pokud nemáte splněný nebo zapsaný podmiňující předmět</a:t>
            </a:r>
          </a:p>
        </p:txBody>
      </p:sp>
    </p:spTree>
    <p:extLst>
      <p:ext uri="{BB962C8B-B14F-4D97-AF65-F5344CB8AC3E}">
        <p14:creationId xmlns:p14="http://schemas.microsoft.com/office/powerpoint/2010/main" val="15246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Předzápis</a:t>
            </a:r>
            <a:r>
              <a:rPr lang="cs-CZ" dirty="0" smtClean="0"/>
              <a:t> do kurzů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</a:t>
            </a:r>
            <a:r>
              <a:rPr lang="cs-CZ" dirty="0" smtClean="0"/>
              <a:t> kapacitních důvodů není možné, aby si všichni zapsali všechny kurzy, proto většinu kurzů absolvuje jedna polovina studentů v ZS, druhá v LS</a:t>
            </a:r>
          </a:p>
          <a:p>
            <a:pPr marL="0" indent="0">
              <a:buNone/>
            </a:pPr>
            <a:r>
              <a:rPr lang="cs-CZ" dirty="0" smtClean="0"/>
              <a:t>Jednooborovým studentům budou některé kurzy zapsány již před zahájením </a:t>
            </a:r>
            <a:r>
              <a:rPr lang="cs-CZ" dirty="0" err="1" smtClean="0"/>
              <a:t>předzápisu</a:t>
            </a:r>
            <a:r>
              <a:rPr lang="cs-CZ" dirty="0" smtClean="0"/>
              <a:t> (odepsání je možné, ale nedoporučujeme). Zbytek kreditů si studenti volí sami.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</a:t>
            </a:r>
            <a:r>
              <a:rPr lang="cs-CZ" dirty="0" err="1" smtClean="0"/>
              <a:t>předzápisu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a) </a:t>
            </a:r>
            <a:r>
              <a:rPr lang="cs-CZ" sz="2200" dirty="0" smtClean="0"/>
              <a:t>Pro </a:t>
            </a:r>
            <a:r>
              <a:rPr lang="en-US" sz="2200" dirty="0" err="1" smtClean="0"/>
              <a:t>přijetí</a:t>
            </a:r>
            <a:r>
              <a:rPr lang="en-US" sz="2200" dirty="0" smtClean="0"/>
              <a:t> </a:t>
            </a:r>
            <a:r>
              <a:rPr lang="en-US" sz="2200" dirty="0"/>
              <a:t>do </a:t>
            </a:r>
            <a:r>
              <a:rPr lang="en-US" sz="2200" dirty="0" err="1"/>
              <a:t>kurzu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KAA</a:t>
            </a:r>
            <a:r>
              <a:rPr lang="en-US" sz="2200" dirty="0"/>
              <a:t> </a:t>
            </a:r>
            <a:r>
              <a:rPr lang="cs-CZ" sz="2200" dirty="0" smtClean="0"/>
              <a:t>je </a:t>
            </a:r>
            <a:r>
              <a:rPr lang="en-US" sz="2200" dirty="0" err="1" smtClean="0"/>
              <a:t>vyžadována</a:t>
            </a:r>
            <a:r>
              <a:rPr lang="en-US" sz="2200" dirty="0" smtClean="0"/>
              <a:t> </a:t>
            </a:r>
            <a:r>
              <a:rPr lang="en-US" sz="2200" dirty="0" err="1"/>
              <a:t>také</a:t>
            </a:r>
            <a:r>
              <a:rPr lang="en-US" sz="2200" dirty="0"/>
              <a:t> </a:t>
            </a:r>
            <a:r>
              <a:rPr lang="en-US" sz="2200" b="1" dirty="0" err="1"/>
              <a:t>osobní</a:t>
            </a:r>
            <a:r>
              <a:rPr lang="en-US" sz="2200" b="1" dirty="0"/>
              <a:t> </a:t>
            </a:r>
            <a:r>
              <a:rPr lang="en-US" sz="2200" b="1" dirty="0" err="1"/>
              <a:t>účast</a:t>
            </a:r>
            <a:r>
              <a:rPr lang="en-US" sz="2200" b="1" dirty="0"/>
              <a:t> </a:t>
            </a:r>
            <a:r>
              <a:rPr lang="en-US" sz="2200" b="1" dirty="0" err="1"/>
              <a:t>studenta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první</a:t>
            </a:r>
            <a:r>
              <a:rPr lang="en-US" sz="2200" b="1" dirty="0"/>
              <a:t> </a:t>
            </a:r>
            <a:r>
              <a:rPr lang="en-US" sz="2200" b="1" dirty="0" err="1"/>
              <a:t>vyučovací</a:t>
            </a:r>
            <a:r>
              <a:rPr lang="en-US" sz="2200" b="1" dirty="0"/>
              <a:t> </a:t>
            </a:r>
            <a:r>
              <a:rPr lang="en-US" sz="2200" b="1" dirty="0" err="1"/>
              <a:t>hodině</a:t>
            </a:r>
            <a:r>
              <a:rPr lang="en-US" sz="2200" dirty="0"/>
              <a:t>. </a:t>
            </a:r>
            <a:r>
              <a:rPr lang="en-US" sz="2200" dirty="0" err="1"/>
              <a:t>Pokud</a:t>
            </a:r>
            <a:r>
              <a:rPr lang="en-US" sz="2200" dirty="0"/>
              <a:t> student </a:t>
            </a:r>
            <a:r>
              <a:rPr lang="en-US" sz="2200" dirty="0" err="1"/>
              <a:t>zapsaný</a:t>
            </a:r>
            <a:r>
              <a:rPr lang="en-US" sz="2200" dirty="0"/>
              <a:t> v IS STAG </a:t>
            </a:r>
            <a:r>
              <a:rPr lang="en-US" sz="2200" dirty="0" err="1"/>
              <a:t>nebude</a:t>
            </a:r>
            <a:r>
              <a:rPr lang="en-US" sz="2200" dirty="0"/>
              <a:t> (bez </a:t>
            </a:r>
            <a:r>
              <a:rPr lang="en-US" sz="2200" dirty="0" err="1"/>
              <a:t>písemné</a:t>
            </a:r>
            <a:r>
              <a:rPr lang="en-US" sz="2200" dirty="0"/>
              <a:t> a </a:t>
            </a:r>
            <a:r>
              <a:rPr lang="en-US" sz="2200" dirty="0" err="1"/>
              <a:t>řádně</a:t>
            </a:r>
            <a:r>
              <a:rPr lang="en-US" sz="2200" dirty="0"/>
              <a:t> </a:t>
            </a:r>
            <a:r>
              <a:rPr lang="en-US" sz="2200" dirty="0" err="1"/>
              <a:t>zdůvodněné</a:t>
            </a:r>
            <a:r>
              <a:rPr lang="en-US" sz="2200" dirty="0"/>
              <a:t> </a:t>
            </a:r>
            <a:r>
              <a:rPr lang="en-US" sz="2200" dirty="0" err="1"/>
              <a:t>omluvy</a:t>
            </a:r>
            <a:r>
              <a:rPr lang="en-US" sz="2200" dirty="0"/>
              <a:t> </a:t>
            </a:r>
            <a:r>
              <a:rPr lang="en-US" sz="2200" dirty="0" err="1"/>
              <a:t>předem</a:t>
            </a:r>
            <a:r>
              <a:rPr lang="en-US" sz="2200" dirty="0"/>
              <a:t>!) </a:t>
            </a:r>
            <a:r>
              <a:rPr lang="en-US" sz="2200" dirty="0" err="1"/>
              <a:t>osobně</a:t>
            </a:r>
            <a:r>
              <a:rPr lang="en-US" sz="2200" dirty="0"/>
              <a:t> </a:t>
            </a:r>
            <a:r>
              <a:rPr lang="en-US" sz="2200" dirty="0" err="1"/>
              <a:t>přítomen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první</a:t>
            </a:r>
            <a:r>
              <a:rPr lang="en-US" sz="2200" dirty="0"/>
              <a:t> </a:t>
            </a:r>
            <a:r>
              <a:rPr lang="en-US" sz="2200" dirty="0" err="1"/>
              <a:t>vyučovací</a:t>
            </a:r>
            <a:r>
              <a:rPr lang="en-US" sz="2200" dirty="0"/>
              <a:t> </a:t>
            </a:r>
            <a:r>
              <a:rPr lang="en-US" sz="2200" dirty="0" err="1"/>
              <a:t>hodině</a:t>
            </a:r>
            <a:r>
              <a:rPr lang="en-US" sz="2200" dirty="0"/>
              <a:t>, </a:t>
            </a:r>
            <a:r>
              <a:rPr lang="en-US" sz="2200" dirty="0" err="1"/>
              <a:t>může</a:t>
            </a:r>
            <a:r>
              <a:rPr lang="en-US" sz="2200" dirty="0"/>
              <a:t> </a:t>
            </a:r>
            <a:r>
              <a:rPr lang="en-US" sz="2200" dirty="0" err="1"/>
              <a:t>být</a:t>
            </a:r>
            <a:r>
              <a:rPr lang="en-US" sz="2200" dirty="0"/>
              <a:t> </a:t>
            </a:r>
            <a:r>
              <a:rPr lang="en-US" sz="2200" dirty="0" err="1"/>
              <a:t>jeho</a:t>
            </a:r>
            <a:r>
              <a:rPr lang="en-US" sz="2200" dirty="0"/>
              <a:t> </a:t>
            </a:r>
            <a:r>
              <a:rPr lang="en-US" sz="2200" dirty="0" err="1"/>
              <a:t>místo</a:t>
            </a:r>
            <a:r>
              <a:rPr lang="en-US" sz="2200" dirty="0"/>
              <a:t> </a:t>
            </a:r>
            <a:r>
              <a:rPr lang="en-US" sz="2200" dirty="0" err="1"/>
              <a:t>obsazeno</a:t>
            </a:r>
            <a:r>
              <a:rPr lang="en-US" sz="2200" dirty="0"/>
              <a:t> </a:t>
            </a:r>
            <a:r>
              <a:rPr lang="en-US" sz="2200" dirty="0" err="1"/>
              <a:t>studentem</a:t>
            </a:r>
            <a:r>
              <a:rPr lang="en-US" sz="2200" dirty="0"/>
              <a:t> </a:t>
            </a:r>
            <a:r>
              <a:rPr lang="en-US" sz="2200" dirty="0" err="1"/>
              <a:t>jiným</a:t>
            </a:r>
            <a:r>
              <a:rPr lang="en-US" sz="2200" dirty="0"/>
              <a:t>, </a:t>
            </a:r>
            <a:r>
              <a:rPr lang="en-US" sz="2200" dirty="0" err="1"/>
              <a:t>který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místě</a:t>
            </a:r>
            <a:r>
              <a:rPr lang="en-US" sz="2200" dirty="0"/>
              <a:t> </a:t>
            </a:r>
            <a:r>
              <a:rPr lang="en-US" sz="2200" dirty="0" err="1"/>
              <a:t>prezenčně</a:t>
            </a:r>
            <a:r>
              <a:rPr lang="en-US" sz="2200" dirty="0"/>
              <a:t> </a:t>
            </a:r>
            <a:r>
              <a:rPr lang="en-US" sz="2200" dirty="0" err="1"/>
              <a:t>přítomen</a:t>
            </a:r>
            <a:r>
              <a:rPr lang="en-US" sz="2200" dirty="0"/>
              <a:t> </a:t>
            </a:r>
            <a:r>
              <a:rPr lang="en-US" sz="2200" dirty="0" err="1"/>
              <a:t>bude</a:t>
            </a:r>
            <a:r>
              <a:rPr lang="en-US" sz="2200" dirty="0"/>
              <a:t>,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když</a:t>
            </a:r>
            <a:r>
              <a:rPr lang="en-US" sz="2200" dirty="0"/>
              <a:t> </a:t>
            </a:r>
            <a:r>
              <a:rPr lang="en-US" sz="2200" dirty="0" err="1"/>
              <a:t>tento</a:t>
            </a:r>
            <a:r>
              <a:rPr lang="en-US" sz="2200" dirty="0"/>
              <a:t> student </a:t>
            </a:r>
            <a:r>
              <a:rPr lang="en-US" sz="2200" dirty="0" err="1"/>
              <a:t>není</a:t>
            </a:r>
            <a:r>
              <a:rPr lang="en-US" sz="2200" dirty="0"/>
              <a:t> v </a:t>
            </a:r>
            <a:r>
              <a:rPr lang="en-US" sz="2200" dirty="0" err="1"/>
              <a:t>kurzu</a:t>
            </a:r>
            <a:r>
              <a:rPr lang="en-US" sz="2200" dirty="0"/>
              <a:t> </a:t>
            </a:r>
            <a:r>
              <a:rPr lang="en-US" sz="2200" dirty="0" err="1"/>
              <a:t>zapsán</a:t>
            </a:r>
            <a:r>
              <a:rPr lang="en-US" sz="2200" dirty="0"/>
              <a:t> </a:t>
            </a:r>
            <a:r>
              <a:rPr lang="en-US" sz="2200" dirty="0" err="1"/>
              <a:t>kvůli</a:t>
            </a:r>
            <a:r>
              <a:rPr lang="en-US" sz="2200" dirty="0"/>
              <a:t> </a:t>
            </a:r>
            <a:r>
              <a:rPr lang="en-US" sz="2200" dirty="0" err="1"/>
              <a:t>limitující</a:t>
            </a:r>
            <a:r>
              <a:rPr lang="en-US" sz="2200" dirty="0"/>
              <a:t> </a:t>
            </a:r>
            <a:r>
              <a:rPr lang="en-US" sz="2200" dirty="0" err="1"/>
              <a:t>kapacitě</a:t>
            </a:r>
            <a:r>
              <a:rPr lang="en-US" sz="2200" dirty="0"/>
              <a:t>. </a:t>
            </a:r>
            <a:r>
              <a:rPr lang="en-US" sz="2200" dirty="0" err="1"/>
              <a:t>Reálně</a:t>
            </a:r>
            <a:r>
              <a:rPr lang="en-US" sz="2200" dirty="0"/>
              <a:t> </a:t>
            </a:r>
            <a:r>
              <a:rPr lang="en-US" sz="2200" dirty="0" err="1"/>
              <a:t>přítomný</a:t>
            </a:r>
            <a:r>
              <a:rPr lang="en-US" sz="2200" dirty="0"/>
              <a:t> student </a:t>
            </a:r>
            <a:r>
              <a:rPr lang="en-US" sz="2200" dirty="0" err="1"/>
              <a:t>bude</a:t>
            </a:r>
            <a:r>
              <a:rPr lang="en-US" sz="2200" dirty="0"/>
              <a:t> </a:t>
            </a:r>
            <a:r>
              <a:rPr lang="en-US" sz="2200" dirty="0" err="1"/>
              <a:t>připsán</a:t>
            </a:r>
            <a:r>
              <a:rPr lang="en-US" sz="2200" dirty="0"/>
              <a:t> do </a:t>
            </a:r>
            <a:r>
              <a:rPr lang="en-US" sz="2200" dirty="0" err="1"/>
              <a:t>aktuální</a:t>
            </a:r>
            <a:r>
              <a:rPr lang="en-US" sz="2200" dirty="0"/>
              <a:t> </a:t>
            </a:r>
            <a:r>
              <a:rPr lang="en-US" sz="2200" dirty="0" err="1"/>
              <a:t>prezenční</a:t>
            </a:r>
            <a:r>
              <a:rPr lang="en-US" sz="2200" dirty="0"/>
              <a:t> </a:t>
            </a:r>
            <a:r>
              <a:rPr lang="en-US" sz="2200" dirty="0" err="1"/>
              <a:t>listiny</a:t>
            </a:r>
            <a:r>
              <a:rPr lang="en-US" sz="2200" dirty="0"/>
              <a:t> a do </a:t>
            </a:r>
            <a:r>
              <a:rPr lang="en-US" sz="2200" dirty="0" err="1"/>
              <a:t>vyplněného</a:t>
            </a:r>
            <a:r>
              <a:rPr lang="en-US" sz="2200" dirty="0"/>
              <a:t> </a:t>
            </a:r>
            <a:r>
              <a:rPr lang="en-US" sz="2200" b="1" dirty="0" err="1"/>
              <a:t>formuláře</a:t>
            </a:r>
            <a:r>
              <a:rPr lang="en-US" sz="2200" b="1" dirty="0"/>
              <a:t> </a:t>
            </a:r>
            <a:r>
              <a:rPr lang="en-US" sz="2200" b="1" dirty="0" err="1"/>
              <a:t>žádosti</a:t>
            </a:r>
            <a:r>
              <a:rPr lang="en-US" sz="2200" b="1" dirty="0"/>
              <a:t> o </a:t>
            </a:r>
            <a:r>
              <a:rPr lang="en-US" sz="2200" b="1" dirty="0" err="1"/>
              <a:t>dodatečný</a:t>
            </a:r>
            <a:r>
              <a:rPr lang="en-US" sz="2200" b="1" dirty="0"/>
              <a:t> </a:t>
            </a:r>
            <a:r>
              <a:rPr lang="en-US" sz="2200" b="1" dirty="0" err="1"/>
              <a:t>zápis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KAA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nechá</a:t>
            </a:r>
            <a:r>
              <a:rPr lang="en-US" sz="2200" dirty="0"/>
              <a:t> </a:t>
            </a:r>
            <a:r>
              <a:rPr lang="en-US" sz="2200" dirty="0" err="1"/>
              <a:t>podepsat</a:t>
            </a:r>
            <a:r>
              <a:rPr lang="en-US" sz="2200" dirty="0"/>
              <a:t> </a:t>
            </a:r>
            <a:r>
              <a:rPr lang="en-US" sz="2200" dirty="0" err="1"/>
              <a:t>vyučujícího</a:t>
            </a:r>
            <a:r>
              <a:rPr lang="en-US" sz="2200" dirty="0"/>
              <a:t> </a:t>
            </a:r>
            <a:r>
              <a:rPr lang="en-US" sz="2200" dirty="0" err="1"/>
              <a:t>daného</a:t>
            </a:r>
            <a:r>
              <a:rPr lang="en-US" sz="2200" dirty="0"/>
              <a:t> </a:t>
            </a:r>
            <a:r>
              <a:rPr lang="en-US" sz="2200" dirty="0" err="1"/>
              <a:t>kurzu</a:t>
            </a:r>
            <a:r>
              <a:rPr lang="en-US" sz="2200" dirty="0"/>
              <a:t>. </a:t>
            </a:r>
            <a:r>
              <a:rPr lang="en-US" sz="2200" dirty="0" err="1"/>
              <a:t>Zápis</a:t>
            </a:r>
            <a:r>
              <a:rPr lang="en-US" sz="2200" dirty="0"/>
              <a:t> do </a:t>
            </a:r>
            <a:r>
              <a:rPr lang="en-US" sz="2200" dirty="0" err="1"/>
              <a:t>kurzu</a:t>
            </a:r>
            <a:r>
              <a:rPr lang="en-US" sz="2200" dirty="0"/>
              <a:t> </a:t>
            </a:r>
            <a:r>
              <a:rPr lang="en-US" sz="2200" dirty="0" err="1"/>
              <a:t>pak</a:t>
            </a:r>
            <a:r>
              <a:rPr lang="en-US" sz="2200" dirty="0"/>
              <a:t> </a:t>
            </a:r>
            <a:r>
              <a:rPr lang="en-US" sz="2200" dirty="0" err="1"/>
              <a:t>bude</a:t>
            </a:r>
            <a:r>
              <a:rPr lang="en-US" sz="2200" dirty="0"/>
              <a:t> </a:t>
            </a:r>
            <a:r>
              <a:rPr lang="en-US" sz="2200" dirty="0" err="1"/>
              <a:t>realizován</a:t>
            </a:r>
            <a:r>
              <a:rPr lang="en-US" sz="2200" dirty="0"/>
              <a:t> </a:t>
            </a:r>
            <a:r>
              <a:rPr lang="en-US" sz="2200" dirty="0" err="1"/>
              <a:t>studentem</a:t>
            </a:r>
            <a:r>
              <a:rPr lang="en-US" sz="2200" dirty="0"/>
              <a:t> v </a:t>
            </a:r>
            <a:r>
              <a:rPr lang="en-US" sz="2200" dirty="0" err="1"/>
              <a:t>určený</a:t>
            </a:r>
            <a:r>
              <a:rPr lang="en-US" sz="2200" dirty="0"/>
              <a:t> </a:t>
            </a:r>
            <a:r>
              <a:rPr lang="en-US" sz="2200" dirty="0" err="1"/>
              <a:t>čas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 smtClean="0"/>
              <a:t>KAA</a:t>
            </a:r>
            <a:r>
              <a:rPr lang="en-US" sz="2200" dirty="0" smtClean="0"/>
              <a:t>.</a:t>
            </a:r>
            <a:endParaRPr lang="cs-CZ" sz="2200" dirty="0" smtClean="0"/>
          </a:p>
          <a:p>
            <a:pPr marL="0" indent="0">
              <a:buNone/>
            </a:pPr>
            <a:r>
              <a:rPr lang="en-US" sz="2200" b="1" dirty="0" smtClean="0"/>
              <a:t>b</a:t>
            </a:r>
            <a:r>
              <a:rPr lang="en-US" sz="2200" b="1" dirty="0"/>
              <a:t>) </a:t>
            </a:r>
            <a:r>
              <a:rPr lang="en-US" sz="2200" dirty="0"/>
              <a:t>Student, </a:t>
            </a:r>
            <a:r>
              <a:rPr lang="en-US" sz="2200" dirty="0" err="1"/>
              <a:t>který</a:t>
            </a:r>
            <a:r>
              <a:rPr lang="en-US" sz="2200" dirty="0"/>
              <a:t> (bez </a:t>
            </a:r>
            <a:r>
              <a:rPr lang="en-US" sz="2200" dirty="0" err="1"/>
              <a:t>řádně</a:t>
            </a:r>
            <a:r>
              <a:rPr lang="en-US" sz="2200" dirty="0"/>
              <a:t> </a:t>
            </a:r>
            <a:r>
              <a:rPr lang="en-US" sz="2200" dirty="0" err="1"/>
              <a:t>omluvy</a:t>
            </a:r>
            <a:r>
              <a:rPr lang="en-US" sz="2200" dirty="0"/>
              <a:t> </a:t>
            </a:r>
            <a:r>
              <a:rPr lang="en-US" sz="2200" dirty="0" err="1"/>
              <a:t>předem</a:t>
            </a:r>
            <a:r>
              <a:rPr lang="en-US" sz="2200" dirty="0"/>
              <a:t>) </a:t>
            </a:r>
            <a:r>
              <a:rPr lang="en-US" sz="2200" b="1" dirty="0" err="1"/>
              <a:t>nebyl</a:t>
            </a:r>
            <a:r>
              <a:rPr lang="en-US" sz="2200" b="1" dirty="0"/>
              <a:t> </a:t>
            </a:r>
            <a:r>
              <a:rPr lang="en-US" sz="2200" b="1" dirty="0" err="1"/>
              <a:t>přítomen</a:t>
            </a:r>
            <a:r>
              <a:rPr lang="en-US" sz="2200" b="1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první</a:t>
            </a:r>
            <a:r>
              <a:rPr lang="en-US" sz="2200" dirty="0"/>
              <a:t> </a:t>
            </a:r>
            <a:r>
              <a:rPr lang="en-US" sz="2200" dirty="0" err="1"/>
              <a:t>vyučovací</a:t>
            </a:r>
            <a:r>
              <a:rPr lang="en-US" sz="2200" dirty="0"/>
              <a:t> </a:t>
            </a:r>
            <a:r>
              <a:rPr lang="en-US" sz="2200" dirty="0" err="1"/>
              <a:t>hodině</a:t>
            </a:r>
            <a:r>
              <a:rPr lang="en-US" sz="2200" dirty="0"/>
              <a:t>, </a:t>
            </a:r>
            <a:r>
              <a:rPr lang="en-US" sz="2200" b="1" dirty="0" err="1"/>
              <a:t>musí</a:t>
            </a:r>
            <a:r>
              <a:rPr lang="en-US" sz="2200" b="1" dirty="0"/>
              <a:t> </a:t>
            </a:r>
            <a:r>
              <a:rPr lang="en-US" sz="2200" b="1" dirty="0" err="1"/>
              <a:t>kontaktovat</a:t>
            </a:r>
            <a:r>
              <a:rPr lang="en-US" sz="2200" b="1" dirty="0"/>
              <a:t> </a:t>
            </a:r>
            <a:r>
              <a:rPr lang="en-US" sz="2200" b="1" dirty="0" err="1"/>
              <a:t>vyučujícího</a:t>
            </a:r>
            <a:r>
              <a:rPr lang="en-US" sz="2200" dirty="0"/>
              <a:t>, </a:t>
            </a:r>
            <a:r>
              <a:rPr lang="en-US" sz="2200" dirty="0" err="1"/>
              <a:t>který</a:t>
            </a:r>
            <a:r>
              <a:rPr lang="en-US" sz="2200" dirty="0"/>
              <a:t> mu </a:t>
            </a:r>
            <a:r>
              <a:rPr lang="en-US" sz="2200" dirty="0" err="1"/>
              <a:t>povolí</a:t>
            </a:r>
            <a:r>
              <a:rPr lang="en-US" sz="2200" dirty="0"/>
              <a:t> </a:t>
            </a:r>
            <a:r>
              <a:rPr lang="en-US" sz="2200" dirty="0" err="1"/>
              <a:t>anebo</a:t>
            </a:r>
            <a:r>
              <a:rPr lang="en-US" sz="2200" dirty="0"/>
              <a:t> </a:t>
            </a:r>
            <a:r>
              <a:rPr lang="en-US" sz="2200" dirty="0" err="1"/>
              <a:t>nepovolí</a:t>
            </a:r>
            <a:r>
              <a:rPr lang="en-US" sz="2200" dirty="0"/>
              <a:t> </a:t>
            </a:r>
            <a:r>
              <a:rPr lang="en-US" sz="2200" dirty="0" err="1"/>
              <a:t>účast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kurzu</a:t>
            </a:r>
            <a:r>
              <a:rPr lang="en-US" sz="2200" dirty="0"/>
              <a:t>, bez </a:t>
            </a:r>
            <a:r>
              <a:rPr lang="en-US" sz="2200" dirty="0" err="1"/>
              <a:t>ohledu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to, </a:t>
            </a:r>
            <a:r>
              <a:rPr lang="en-US" sz="2200" dirty="0" err="1"/>
              <a:t>zda</a:t>
            </a:r>
            <a:r>
              <a:rPr lang="en-US" sz="2200" dirty="0"/>
              <a:t> student je </a:t>
            </a:r>
            <a:r>
              <a:rPr lang="en-US" sz="2200" dirty="0" err="1"/>
              <a:t>či</a:t>
            </a:r>
            <a:r>
              <a:rPr lang="en-US" sz="2200" dirty="0"/>
              <a:t> </a:t>
            </a:r>
            <a:r>
              <a:rPr lang="en-US" sz="2200" dirty="0" err="1"/>
              <a:t>není</a:t>
            </a:r>
            <a:r>
              <a:rPr lang="en-US" sz="2200" dirty="0"/>
              <a:t> (</a:t>
            </a:r>
            <a:r>
              <a:rPr lang="en-US" sz="2200" dirty="0" err="1"/>
              <a:t>před</a:t>
            </a:r>
            <a:r>
              <a:rPr lang="en-US" sz="2200" dirty="0"/>
              <a:t>)</a:t>
            </a:r>
            <a:r>
              <a:rPr lang="en-US" sz="2200" dirty="0" err="1"/>
              <a:t>zapsán</a:t>
            </a:r>
            <a:r>
              <a:rPr lang="en-US" sz="2200" dirty="0"/>
              <a:t> v IS STAG</a:t>
            </a:r>
          </a:p>
          <a:p>
            <a:pPr marL="0" indent="0">
              <a:buNone/>
            </a:pPr>
            <a:r>
              <a:rPr lang="en-US" sz="2200" b="1" dirty="0" smtClean="0"/>
              <a:t>c</a:t>
            </a:r>
            <a:r>
              <a:rPr lang="en-US" sz="2200" b="1" dirty="0"/>
              <a:t>) </a:t>
            </a:r>
            <a:r>
              <a:rPr lang="en-US" sz="2200" dirty="0" err="1"/>
              <a:t>Pokud</a:t>
            </a:r>
            <a:r>
              <a:rPr lang="en-US" sz="2200" dirty="0"/>
              <a:t> se student (</a:t>
            </a:r>
            <a:r>
              <a:rPr lang="en-US" sz="2200" b="1" dirty="0" err="1"/>
              <a:t>před</a:t>
            </a:r>
            <a:r>
              <a:rPr lang="en-US" sz="2200" b="1" dirty="0"/>
              <a:t>)</a:t>
            </a:r>
            <a:r>
              <a:rPr lang="en-US" sz="2200" b="1" dirty="0" err="1"/>
              <a:t>zapsal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dva</a:t>
            </a:r>
            <a:r>
              <a:rPr lang="en-US" sz="2200" b="1" dirty="0"/>
              <a:t> </a:t>
            </a:r>
            <a:r>
              <a:rPr lang="en-US" sz="2200" b="1" dirty="0" err="1"/>
              <a:t>různé</a:t>
            </a:r>
            <a:r>
              <a:rPr lang="en-US" sz="2200" b="1" dirty="0"/>
              <a:t> </a:t>
            </a:r>
            <a:r>
              <a:rPr lang="en-US" sz="2200" b="1" dirty="0" err="1"/>
              <a:t>semináře</a:t>
            </a:r>
            <a:r>
              <a:rPr lang="en-US" sz="2200" b="1" dirty="0"/>
              <a:t> </a:t>
            </a:r>
            <a:r>
              <a:rPr lang="en-US" sz="2200" b="1" dirty="0" err="1"/>
              <a:t>konané</a:t>
            </a:r>
            <a:r>
              <a:rPr lang="en-US" sz="2200" b="1" dirty="0"/>
              <a:t> </a:t>
            </a:r>
            <a:r>
              <a:rPr lang="en-US" sz="2200" b="1" dirty="0" err="1"/>
              <a:t>ve</a:t>
            </a:r>
            <a:r>
              <a:rPr lang="en-US" sz="2200" b="1" dirty="0"/>
              <a:t> </a:t>
            </a:r>
            <a:r>
              <a:rPr lang="en-US" sz="2200" b="1" dirty="0" err="1"/>
              <a:t>stejné</a:t>
            </a:r>
            <a:r>
              <a:rPr lang="en-US" sz="2200" b="1" dirty="0"/>
              <a:t> </a:t>
            </a:r>
            <a:r>
              <a:rPr lang="en-US" sz="2200" b="1" dirty="0" err="1"/>
              <a:t>době</a:t>
            </a:r>
            <a:r>
              <a:rPr lang="en-US" sz="2200" dirty="0"/>
              <a:t>, je </a:t>
            </a:r>
            <a:r>
              <a:rPr lang="en-US" sz="2200" dirty="0" err="1"/>
              <a:t>právem</a:t>
            </a:r>
            <a:r>
              <a:rPr lang="en-US" sz="2200" dirty="0"/>
              <a:t> </a:t>
            </a:r>
            <a:r>
              <a:rPr lang="en-US" sz="2200" dirty="0" err="1"/>
              <a:t>vyučujících</a:t>
            </a:r>
            <a:r>
              <a:rPr lang="en-US" sz="2200" dirty="0"/>
              <a:t> </a:t>
            </a:r>
            <a:r>
              <a:rPr lang="en-US" sz="2200" b="1" dirty="0" err="1"/>
              <a:t>nepřijmout</a:t>
            </a:r>
            <a:r>
              <a:rPr lang="en-US" sz="2200" dirty="0"/>
              <a:t> </a:t>
            </a:r>
            <a:r>
              <a:rPr lang="en-US" sz="2200" dirty="0" err="1"/>
              <a:t>takového</a:t>
            </a:r>
            <a:r>
              <a:rPr lang="en-US" sz="2200" dirty="0"/>
              <a:t> </a:t>
            </a:r>
            <a:r>
              <a:rPr lang="en-US" sz="2200" dirty="0" err="1"/>
              <a:t>studenta</a:t>
            </a:r>
            <a:r>
              <a:rPr lang="en-US" sz="2200" dirty="0"/>
              <a:t> do </a:t>
            </a:r>
            <a:r>
              <a:rPr lang="en-US" sz="2200" dirty="0" err="1"/>
              <a:t>ani</a:t>
            </a:r>
            <a:r>
              <a:rPr lang="en-US" sz="2200" dirty="0"/>
              <a:t> </a:t>
            </a:r>
            <a:r>
              <a:rPr lang="en-US" sz="2200" dirty="0" err="1"/>
              <a:t>jednoho</a:t>
            </a:r>
            <a:r>
              <a:rPr lang="en-US" sz="2200" dirty="0"/>
              <a:t> z </a:t>
            </a:r>
            <a:r>
              <a:rPr lang="en-US" sz="2200" dirty="0" err="1"/>
              <a:t>kurzů</a:t>
            </a:r>
            <a:r>
              <a:rPr lang="en-US" sz="2200" dirty="0"/>
              <a:t>.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660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21686" r="32140" b="19402"/>
          <a:stretch>
            <a:fillRect/>
          </a:stretch>
        </p:blipFill>
        <p:spPr bwMode="auto">
          <a:xfrm>
            <a:off x="755576" y="260648"/>
            <a:ext cx="7344816" cy="647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4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vyznat v rozvrhu?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5301208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Ne všechny kurzy v rozvrhu jsou pro váš studijní obor!</a:t>
            </a:r>
          </a:p>
          <a:p>
            <a:r>
              <a:rPr lang="cs-CZ" sz="2000" dirty="0" smtClean="0"/>
              <a:t>Stejný kód = paralelní kurz, vyberte si jen jeden (s výjimkou  </a:t>
            </a:r>
            <a:r>
              <a:rPr lang="cs-CZ" sz="2000" dirty="0" err="1" smtClean="0"/>
              <a:t>UJ00</a:t>
            </a:r>
            <a:r>
              <a:rPr lang="cs-CZ" sz="2000" dirty="0" smtClean="0"/>
              <a:t> a </a:t>
            </a:r>
            <a:r>
              <a:rPr lang="cs-CZ" sz="2000" dirty="0" err="1" smtClean="0"/>
              <a:t>UL00</a:t>
            </a:r>
            <a:r>
              <a:rPr lang="cs-CZ" sz="2000" dirty="0" smtClean="0"/>
              <a:t>)</a:t>
            </a:r>
            <a:endParaRPr lang="en-US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444" t="16800" r="22826" b="39100"/>
          <a:stretch/>
        </p:blipFill>
        <p:spPr>
          <a:xfrm>
            <a:off x="178378" y="1124744"/>
            <a:ext cx="8894799" cy="40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poradci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Anglická</a:t>
            </a:r>
            <a:r>
              <a:rPr lang="en-US" b="1" dirty="0"/>
              <a:t> </a:t>
            </a:r>
            <a:r>
              <a:rPr lang="en-US" b="1" dirty="0" err="1" smtClean="0"/>
              <a:t>filologie</a:t>
            </a:r>
            <a:r>
              <a:rPr lang="cs-CZ" b="1" dirty="0" smtClean="0"/>
              <a:t>, Bc.</a:t>
            </a:r>
            <a:r>
              <a:rPr lang="en-US" dirty="0" smtClean="0"/>
              <a:t> </a:t>
            </a:r>
            <a:r>
              <a:rPr lang="en-US" dirty="0" err="1"/>
              <a:t>studium</a:t>
            </a:r>
            <a:endParaRPr lang="en-US" dirty="0"/>
          </a:p>
          <a:p>
            <a:pPr lvl="1"/>
            <a:r>
              <a:rPr lang="cs-CZ" dirty="0" smtClean="0"/>
              <a:t>Mgr. </a:t>
            </a:r>
            <a:r>
              <a:rPr lang="en-US" dirty="0" smtClean="0"/>
              <a:t>Helena </a:t>
            </a:r>
            <a:r>
              <a:rPr lang="en-US" dirty="0" err="1"/>
              <a:t>Tylšarová</a:t>
            </a:r>
            <a:r>
              <a:rPr lang="en-US" dirty="0"/>
              <a:t>, helena.tylsarova@upol.cz</a:t>
            </a:r>
          </a:p>
          <a:p>
            <a:pPr lvl="1"/>
            <a:r>
              <a:rPr lang="cs-CZ" dirty="0" smtClean="0"/>
              <a:t>Mgr. </a:t>
            </a:r>
            <a:r>
              <a:rPr lang="en-US" dirty="0" smtClean="0"/>
              <a:t>Andrea </a:t>
            </a:r>
            <a:r>
              <a:rPr lang="en-US" dirty="0" err="1"/>
              <a:t>Ryšavá</a:t>
            </a:r>
            <a:r>
              <a:rPr lang="en-US" dirty="0"/>
              <a:t>, </a:t>
            </a:r>
            <a:r>
              <a:rPr lang="en-US" dirty="0" smtClean="0"/>
              <a:t>andrea.rysava@upol.cz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en-US" b="1" dirty="0" err="1"/>
              <a:t>Překlad</a:t>
            </a:r>
            <a:r>
              <a:rPr lang="en-US" b="1" dirty="0"/>
              <a:t> a </a:t>
            </a:r>
            <a:r>
              <a:rPr lang="en-US" b="1" dirty="0" err="1" smtClean="0"/>
              <a:t>tlumočení</a:t>
            </a:r>
            <a:r>
              <a:rPr lang="cs-CZ" b="1" dirty="0" smtClean="0"/>
              <a:t>, </a:t>
            </a:r>
            <a:r>
              <a:rPr lang="cs-CZ" b="1" dirty="0"/>
              <a:t>Bc.</a:t>
            </a:r>
            <a:r>
              <a:rPr lang="en-US" dirty="0"/>
              <a:t> </a:t>
            </a:r>
            <a:r>
              <a:rPr lang="en-US" dirty="0" err="1"/>
              <a:t>studium</a:t>
            </a:r>
            <a:endParaRPr lang="en-US" dirty="0"/>
          </a:p>
          <a:p>
            <a:pPr lvl="1"/>
            <a:r>
              <a:rPr lang="cs-CZ" dirty="0" smtClean="0"/>
              <a:t>Mgr. Josefína Zubáková</a:t>
            </a:r>
            <a:r>
              <a:rPr lang="en-US" dirty="0" smtClean="0"/>
              <a:t>,</a:t>
            </a:r>
            <a:r>
              <a:rPr lang="en-US" dirty="0"/>
              <a:t>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josefina.zubakova</a:t>
            </a:r>
            <a:r>
              <a:rPr lang="en-US" dirty="0" smtClean="0"/>
              <a:t>@upol.cz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2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Více </a:t>
            </a:r>
            <a:r>
              <a:rPr lang="cs-CZ" dirty="0" smtClean="0"/>
              <a:t>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43528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hlinkClick r:id="rId2"/>
              </a:rPr>
              <a:t>www.anglistika.upol.cz</a:t>
            </a:r>
            <a:endParaRPr lang="cs-CZ" dirty="0" smtClean="0"/>
          </a:p>
          <a:p>
            <a:pPr marL="0" indent="0">
              <a:buNone/>
            </a:pPr>
            <a:endParaRPr lang="cs-CZ" sz="1600" dirty="0">
              <a:hlinkClick r:id="rId3" action="ppaction://hlinkfile"/>
            </a:endParaRPr>
          </a:p>
          <a:p>
            <a:pPr marL="0" indent="0">
              <a:buNone/>
            </a:pPr>
            <a:r>
              <a:rPr lang="cs-CZ" dirty="0" smtClean="0">
                <a:hlinkClick r:id="rId4"/>
              </a:rPr>
              <a:t>fb.com/</a:t>
            </a:r>
            <a:r>
              <a:rPr lang="cs-CZ" dirty="0" err="1" smtClean="0">
                <a:hlinkClick r:id="rId4"/>
              </a:rPr>
              <a:t>kaa.upol</a:t>
            </a:r>
            <a:endParaRPr lang="cs-CZ" dirty="0" smtClean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dirty="0" smtClean="0">
                <a:hlinkClick r:id="rId5"/>
              </a:rPr>
              <a:t>moodle.anglistika.upol.cz</a:t>
            </a:r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679" y="4182756"/>
            <a:ext cx="3692122" cy="23425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t="1197" r="1054" b="-1"/>
          <a:stretch/>
        </p:blipFill>
        <p:spPr>
          <a:xfrm>
            <a:off x="4989008" y="1171873"/>
            <a:ext cx="3831464" cy="293887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3923257" cy="23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17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Literatura a kulturní studia (</a:t>
            </a:r>
            <a:r>
              <a:rPr lang="cs-CZ" dirty="0" err="1" smtClean="0"/>
              <a:t>AF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Povinné kurzy A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73" y="2132856"/>
            <a:ext cx="8931083" cy="362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86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Literatura a kulturní studia (</a:t>
            </a:r>
            <a:r>
              <a:rPr lang="cs-CZ" dirty="0" err="1" smtClean="0"/>
              <a:t>AF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Povinně volitelné kurzy B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4" y="1772816"/>
            <a:ext cx="8702624" cy="265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64" y="4662914"/>
            <a:ext cx="8702624" cy="179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7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a kulturní studia (ATP)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Povinně volitelné předměty B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49" y="2564904"/>
            <a:ext cx="896246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81536" y="4779727"/>
            <a:ext cx="8962464" cy="1872208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 katedra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30+ vyučujících</a:t>
            </a:r>
          </a:p>
          <a:p>
            <a:r>
              <a:rPr lang="cs-CZ" dirty="0" smtClean="0"/>
              <a:t>studentů</a:t>
            </a:r>
          </a:p>
          <a:p>
            <a:pPr lvl="1"/>
            <a:r>
              <a:rPr lang="cs-CZ" dirty="0" smtClean="0"/>
              <a:t>700 Bc. a Mgr.</a:t>
            </a:r>
          </a:p>
          <a:p>
            <a:pPr lvl="1"/>
            <a:r>
              <a:rPr lang="cs-CZ" dirty="0" smtClean="0"/>
              <a:t>35 Ph.D.</a:t>
            </a:r>
          </a:p>
          <a:p>
            <a:pPr marL="0" indent="0">
              <a:buNone/>
            </a:pPr>
            <a:endParaRPr lang="cs-CZ" sz="2200" dirty="0" smtClean="0"/>
          </a:p>
          <a:p>
            <a:pPr marL="0" indent="0">
              <a:buNone/>
            </a:pPr>
            <a:r>
              <a:rPr lang="cs-CZ" dirty="0" smtClean="0"/>
              <a:t>5 Sekcí:</a:t>
            </a:r>
          </a:p>
          <a:p>
            <a:r>
              <a:rPr lang="cs-CZ" dirty="0" smtClean="0"/>
              <a:t>Lingvistická</a:t>
            </a:r>
          </a:p>
          <a:p>
            <a:r>
              <a:rPr lang="cs-CZ" dirty="0" smtClean="0"/>
              <a:t>Literární</a:t>
            </a:r>
          </a:p>
          <a:p>
            <a:r>
              <a:rPr lang="cs-CZ" dirty="0" smtClean="0"/>
              <a:t>Kulturní studia</a:t>
            </a:r>
          </a:p>
          <a:p>
            <a:r>
              <a:rPr lang="cs-CZ" dirty="0" smtClean="0"/>
              <a:t>Tlumočení, překlad</a:t>
            </a:r>
          </a:p>
          <a:p>
            <a:r>
              <a:rPr lang="cs-CZ" dirty="0" smtClean="0"/>
              <a:t>Praktický jazyk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44008" y="1340768"/>
            <a:ext cx="3960440" cy="5040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3 pravidelné mezinárodní konference</a:t>
            </a:r>
          </a:p>
          <a:p>
            <a:pPr lvl="1"/>
            <a:r>
              <a:rPr lang="cs-CZ" dirty="0" smtClean="0"/>
              <a:t>účast </a:t>
            </a:r>
            <a:r>
              <a:rPr lang="cs-CZ" dirty="0" err="1" smtClean="0"/>
              <a:t>Noama</a:t>
            </a:r>
            <a:r>
              <a:rPr lang="cs-CZ" dirty="0" smtClean="0"/>
              <a:t> Chomského </a:t>
            </a:r>
            <a:r>
              <a:rPr lang="en-US" dirty="0" smtClean="0"/>
              <a:t>2014</a:t>
            </a:r>
            <a:r>
              <a:rPr lang="cs-CZ" dirty="0" smtClean="0"/>
              <a:t>	</a:t>
            </a:r>
          </a:p>
          <a:p>
            <a:r>
              <a:rPr lang="cs-CZ" dirty="0" smtClean="0"/>
              <a:t>hosté z ČR i zahraničí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řednášky, workshopy</a:t>
            </a:r>
          </a:p>
          <a:p>
            <a:r>
              <a:rPr lang="cs-CZ" dirty="0" smtClean="0"/>
              <a:t>3 večírky ročně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8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a kulturní studia (ATP)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Povinně volitelné předměty B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653377" cy="213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Lingvistické kurzy: </a:t>
            </a:r>
            <a:r>
              <a:rPr lang="cs-CZ" dirty="0" err="1" smtClean="0"/>
              <a:t>AF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Kredity typu A: povinn</a:t>
            </a:r>
            <a:r>
              <a:rPr lang="cs-CZ" dirty="0"/>
              <a:t>é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4" y="2400300"/>
            <a:ext cx="9086916" cy="369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501624" y="2400300"/>
            <a:ext cx="609230" cy="30862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8477762" y="3645024"/>
            <a:ext cx="609230" cy="30862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8501624" y="5445224"/>
            <a:ext cx="609230" cy="30862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8477762" y="5753844"/>
            <a:ext cx="609230" cy="30862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Lingvistické kurzy: </a:t>
            </a:r>
            <a:r>
              <a:rPr lang="cs-CZ" dirty="0" err="1" smtClean="0"/>
              <a:t>AF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Kredity typu A: povinné</a:t>
            </a:r>
          </a:p>
          <a:p>
            <a:pPr marL="0" indent="0">
              <a:buNone/>
            </a:pPr>
            <a:r>
              <a:rPr lang="cs-CZ" dirty="0" smtClean="0"/>
              <a:t>Zkoušky: 			Podmiň. předměty: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UJ</a:t>
            </a:r>
            <a:r>
              <a:rPr lang="en-US" dirty="0" smtClean="0"/>
              <a:t>00</a:t>
            </a:r>
            <a:r>
              <a:rPr lang="cs-CZ" dirty="0" smtClean="0"/>
              <a:t>			</a:t>
            </a:r>
            <a:r>
              <a:rPr lang="cs-CZ" dirty="0" err="1" smtClean="0"/>
              <a:t>UJ00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Komplexní zkoušky:	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AF03</a:t>
            </a:r>
            <a:r>
              <a:rPr lang="cs-CZ" dirty="0" smtClean="0"/>
              <a:t>			</a:t>
            </a:r>
            <a:r>
              <a:rPr lang="cs-CZ" dirty="0" err="1" smtClean="0"/>
              <a:t>AFO1</a:t>
            </a:r>
            <a:r>
              <a:rPr lang="cs-CZ" dirty="0" smtClean="0"/>
              <a:t>, </a:t>
            </a:r>
            <a:r>
              <a:rPr lang="cs-CZ" dirty="0" err="1" smtClean="0"/>
              <a:t>AFO2</a:t>
            </a:r>
            <a:r>
              <a:rPr lang="cs-CZ" dirty="0" smtClean="0"/>
              <a:t>, </a:t>
            </a:r>
            <a:r>
              <a:rPr lang="cs-CZ" dirty="0" err="1" smtClean="0"/>
              <a:t>UJ00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GRFZ</a:t>
            </a:r>
            <a:r>
              <a:rPr lang="cs-CZ" dirty="0" smtClean="0"/>
              <a:t>		AMOR, AMOS, </a:t>
            </a:r>
            <a:r>
              <a:rPr lang="cs-CZ" dirty="0" err="1" smtClean="0"/>
              <a:t>SNT1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LESZ</a:t>
            </a:r>
            <a:r>
              <a:rPr lang="cs-CZ" dirty="0" smtClean="0"/>
              <a:t>			</a:t>
            </a:r>
            <a:r>
              <a:rPr lang="cs-CZ" dirty="0" err="1" smtClean="0"/>
              <a:t>LEX1</a:t>
            </a:r>
            <a:r>
              <a:rPr lang="cs-CZ" dirty="0" smtClean="0"/>
              <a:t>, </a:t>
            </a:r>
            <a:r>
              <a:rPr lang="cs-CZ" dirty="0" err="1" smtClean="0"/>
              <a:t>STL1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Lingvistické kurzy: </a:t>
            </a:r>
            <a:r>
              <a:rPr lang="cs-CZ" dirty="0" err="1"/>
              <a:t>AF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Kredity typu B: povinně volitelné</a:t>
            </a:r>
            <a:endParaRPr lang="cs-CZ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640960" cy="438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6444208" y="2243332"/>
            <a:ext cx="2448272" cy="30862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Lingvistické kurzy: </a:t>
            </a:r>
            <a:r>
              <a:rPr lang="cs-CZ" dirty="0" smtClean="0"/>
              <a:t>ATP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Kredity typu A</a:t>
            </a:r>
          </a:p>
          <a:p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9701"/>
            <a:ext cx="9217024" cy="169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8388424" y="2400300"/>
            <a:ext cx="755576" cy="30862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8388424" y="3501008"/>
            <a:ext cx="755576" cy="30862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/>
          <p:cNvSpPr txBox="1"/>
          <p:nvPr/>
        </p:nvSpPr>
        <p:spPr>
          <a:xfrm>
            <a:off x="899592" y="443711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Podmiňující předměty: </a:t>
            </a:r>
          </a:p>
          <a:p>
            <a:r>
              <a:rPr lang="cs-CZ" dirty="0" err="1" smtClean="0"/>
              <a:t>GRTZK</a:t>
            </a:r>
            <a:r>
              <a:rPr lang="cs-CZ" dirty="0" smtClean="0"/>
              <a:t>:  </a:t>
            </a:r>
            <a:r>
              <a:rPr lang="cs-CZ" dirty="0" err="1" smtClean="0"/>
              <a:t>GRT1</a:t>
            </a:r>
            <a:r>
              <a:rPr lang="cs-CZ" dirty="0" smtClean="0"/>
              <a:t> a </a:t>
            </a:r>
            <a:r>
              <a:rPr lang="cs-CZ" dirty="0" err="1" smtClean="0"/>
              <a:t>GRT2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Lingvistické kurzy: </a:t>
            </a:r>
            <a:r>
              <a:rPr lang="cs-CZ" dirty="0" smtClean="0"/>
              <a:t>ATP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Kredity typu </a:t>
            </a:r>
            <a:r>
              <a:rPr lang="cs-CZ" dirty="0" smtClean="0"/>
              <a:t>B</a:t>
            </a:r>
            <a:endParaRPr lang="cs-CZ" dirty="0"/>
          </a:p>
          <a:p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5" y="2276872"/>
            <a:ext cx="8966978" cy="360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308304" y="2276872"/>
            <a:ext cx="1775787" cy="30862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Lingvistické kurzy: </a:t>
            </a:r>
            <a:r>
              <a:rPr lang="cs-CZ" dirty="0" smtClean="0"/>
              <a:t>ATP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Kredity typu </a:t>
            </a:r>
            <a:r>
              <a:rPr lang="cs-CZ" dirty="0" smtClean="0"/>
              <a:t>B</a:t>
            </a:r>
            <a:endParaRPr lang="cs-CZ" dirty="0"/>
          </a:p>
          <a:p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48880"/>
            <a:ext cx="8885272" cy="406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242944" y="2348880"/>
            <a:ext cx="1763688" cy="30862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107505" y="2657500"/>
            <a:ext cx="8885272" cy="1851620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Diplomový modul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2557" y="1028300"/>
            <a:ext cx="8229600" cy="4525963"/>
          </a:xfrm>
        </p:spPr>
        <p:txBody>
          <a:bodyPr/>
          <a:lstStyle/>
          <a:p>
            <a:r>
              <a:rPr lang="cs-CZ" dirty="0" err="1" smtClean="0"/>
              <a:t>DP</a:t>
            </a:r>
            <a:r>
              <a:rPr lang="cs-CZ" dirty="0" smtClean="0"/>
              <a:t> si zadáváte do konce 2. ročníku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3" y="1628800"/>
            <a:ext cx="8964487" cy="152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228" y="3191738"/>
            <a:ext cx="87742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BAD1</a:t>
            </a:r>
            <a:r>
              <a:rPr lang="cs-CZ" sz="2400" dirty="0" smtClean="0"/>
              <a:t> je učený kurz, který má dvě paralelní varianty:</a:t>
            </a:r>
          </a:p>
          <a:p>
            <a:r>
              <a:rPr lang="cs-CZ" sz="2400" dirty="0" smtClean="0"/>
              <a:t>- pro lingvistické a překlad./tlumočnické práce (garant dr. Janebová)</a:t>
            </a:r>
          </a:p>
          <a:p>
            <a:r>
              <a:rPr lang="cs-CZ" sz="2400" dirty="0" smtClean="0"/>
              <a:t>- pro literární a kulturně zaměřené práce (garant dr. </a:t>
            </a:r>
            <a:r>
              <a:rPr lang="cs-CZ" sz="2400" dirty="0" err="1" smtClean="0"/>
              <a:t>Flajšarová</a:t>
            </a:r>
            <a:r>
              <a:rPr lang="cs-CZ" sz="2400" dirty="0" smtClean="0"/>
              <a:t>)</a:t>
            </a:r>
          </a:p>
          <a:p>
            <a:endParaRPr lang="cs-CZ" sz="2400" dirty="0"/>
          </a:p>
          <a:p>
            <a:r>
              <a:rPr lang="cs-CZ" sz="2400" dirty="0" smtClean="0"/>
              <a:t>Ideální je zapsat si </a:t>
            </a:r>
            <a:r>
              <a:rPr lang="cs-CZ" sz="2400" dirty="0" err="1" smtClean="0"/>
              <a:t>BAD1</a:t>
            </a:r>
            <a:r>
              <a:rPr lang="cs-CZ" sz="2400" dirty="0" smtClean="0"/>
              <a:t> dva semestry před plánovaným odevzdáním práce.</a:t>
            </a:r>
          </a:p>
          <a:p>
            <a:r>
              <a:rPr lang="cs-CZ" sz="2400" dirty="0" smtClean="0"/>
              <a:t>Ostatní kurzy </a:t>
            </a:r>
            <a:r>
              <a:rPr lang="cs-CZ" sz="2400" dirty="0" err="1" smtClean="0"/>
              <a:t>BAD</a:t>
            </a:r>
            <a:r>
              <a:rPr lang="cs-CZ" sz="2400" dirty="0" smtClean="0"/>
              <a:t> jsou nevyučované, kredity vám zapíše vedoucí práce (zapište si je v semestru, kdy chcete obhajovat/uzavírat studium).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83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Jazyková cvičení a jazykové zkoušky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Všechny předměty jsou </a:t>
            </a:r>
            <a:r>
              <a:rPr lang="cs-CZ" dirty="0" err="1"/>
              <a:t>jednosemestrové</a:t>
            </a:r>
            <a:r>
              <a:rPr lang="cs-CZ" dirty="0"/>
              <a:t> a vypisují se do rozvrhu rovnoměrně každý semestr. Pokud se nedostanete do cvičení v zimě, nic se neděje, v létě pro Vás místo určitě bude </a:t>
            </a:r>
            <a:r>
              <a:rPr lang="cs-CZ" dirty="0">
                <a:sym typeface="Wingdings"/>
              </a:rPr>
              <a:t>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5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Jazyková cvičení a jazykové </a:t>
            </a:r>
            <a:r>
              <a:rPr lang="cs-CZ" dirty="0" smtClean="0"/>
              <a:t>zkoušky: všichni (</a:t>
            </a:r>
            <a:r>
              <a:rPr lang="cs-CZ" dirty="0" err="1" smtClean="0"/>
              <a:t>AF</a:t>
            </a:r>
            <a:r>
              <a:rPr lang="cs-CZ" dirty="0" smtClean="0"/>
              <a:t> </a:t>
            </a:r>
            <a:r>
              <a:rPr lang="cs-CZ" dirty="0" err="1" smtClean="0"/>
              <a:t>1ob</a:t>
            </a:r>
            <a:r>
              <a:rPr lang="cs-CZ" dirty="0" smtClean="0"/>
              <a:t> i ATP)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9" y="1364140"/>
            <a:ext cx="9240539" cy="5665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7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se </a:t>
            </a:r>
            <a:r>
              <a:rPr lang="cs-CZ" dirty="0" smtClean="0"/>
              <a:t>vyznat ve studijních plánech?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20975"/>
            <a:ext cx="8496944" cy="286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43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940966"/>
          </a:xfrm>
        </p:spPr>
        <p:txBody>
          <a:bodyPr>
            <a:normAutofit fontScale="90000"/>
          </a:bodyPr>
          <a:lstStyle/>
          <a:p>
            <a:r>
              <a:rPr lang="cs-CZ" dirty="0"/>
              <a:t>Jazyková cvičení a jazykové zkoušky: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AF</a:t>
            </a:r>
            <a:r>
              <a:rPr lang="cs-CZ" dirty="0" smtClean="0"/>
              <a:t> povinné, ATP nepovinné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7" y="1628800"/>
            <a:ext cx="8817684" cy="43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2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Překlad a tlumočení (ATP)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Povinné kurzy A: překlad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84976" cy="348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9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Překlad a tlumočení (ATP)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Povinné kurzy A: tlumočení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8280920" cy="328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7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Překlad a tlumočení (pro </a:t>
            </a:r>
            <a:r>
              <a:rPr lang="cs-CZ" dirty="0" err="1" smtClean="0"/>
              <a:t>AF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Volitelné kurzy B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3" y="2204864"/>
            <a:ext cx="896479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9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Studium v zahraničí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Mimo</a:t>
            </a:r>
            <a:r>
              <a:rPr lang="en-US" dirty="0"/>
              <a:t> </a:t>
            </a:r>
            <a:r>
              <a:rPr lang="en-US" dirty="0" err="1"/>
              <a:t>jiné</a:t>
            </a:r>
            <a:r>
              <a:rPr lang="en-US" dirty="0"/>
              <a:t>: </a:t>
            </a:r>
            <a:endParaRPr lang="cs-CZ" dirty="0"/>
          </a:p>
          <a:p>
            <a:r>
              <a:rPr lang="en-US" dirty="0" err="1" smtClean="0"/>
              <a:t>Mezinárodní</a:t>
            </a:r>
            <a:r>
              <a:rPr lang="en-US" dirty="0" smtClean="0"/>
              <a:t> </a:t>
            </a:r>
            <a:r>
              <a:rPr lang="en-US" dirty="0" err="1"/>
              <a:t>výměnné</a:t>
            </a:r>
            <a:r>
              <a:rPr lang="en-US" dirty="0"/>
              <a:t> </a:t>
            </a:r>
            <a:r>
              <a:rPr lang="en-US" dirty="0" err="1"/>
              <a:t>programy</a:t>
            </a:r>
            <a:r>
              <a:rPr lang="en-US" dirty="0"/>
              <a:t> </a:t>
            </a:r>
            <a:r>
              <a:rPr lang="cs-CZ" dirty="0" smtClean="0"/>
              <a:t> v Evropě: </a:t>
            </a:r>
            <a:r>
              <a:rPr lang="en-US" dirty="0" err="1" smtClean="0"/>
              <a:t>např</a:t>
            </a:r>
            <a:r>
              <a:rPr lang="en-US" dirty="0"/>
              <a:t>. Erasmus+, </a:t>
            </a:r>
            <a:r>
              <a:rPr lang="en-US" dirty="0" err="1" smtClean="0"/>
              <a:t>CEEPUS</a:t>
            </a:r>
            <a:endParaRPr lang="cs-CZ" dirty="0"/>
          </a:p>
          <a:p>
            <a:r>
              <a:rPr lang="en-US" dirty="0" err="1" smtClean="0"/>
              <a:t>Pobyty</a:t>
            </a:r>
            <a:r>
              <a:rPr lang="en-US" dirty="0" smtClean="0"/>
              <a:t> </a:t>
            </a:r>
            <a:r>
              <a:rPr lang="en-US" dirty="0" err="1"/>
              <a:t>sponzorované</a:t>
            </a:r>
            <a:r>
              <a:rPr lang="en-US" dirty="0"/>
              <a:t> </a:t>
            </a:r>
            <a:r>
              <a:rPr lang="en-US" dirty="0" err="1"/>
              <a:t>jednotlivci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institucemi</a:t>
            </a:r>
            <a:r>
              <a:rPr lang="en-US" dirty="0"/>
              <a:t> (</a:t>
            </a:r>
            <a:r>
              <a:rPr lang="en-US" dirty="0" err="1"/>
              <a:t>Merrillův</a:t>
            </a:r>
            <a:r>
              <a:rPr lang="en-US" dirty="0"/>
              <a:t> program </a:t>
            </a:r>
            <a:r>
              <a:rPr lang="en-US" dirty="0" err="1"/>
              <a:t>ročních</a:t>
            </a:r>
            <a:r>
              <a:rPr lang="en-US" dirty="0"/>
              <a:t> </a:t>
            </a:r>
            <a:r>
              <a:rPr lang="en-US" dirty="0" err="1"/>
              <a:t>studijních</a:t>
            </a:r>
            <a:r>
              <a:rPr lang="en-US" dirty="0"/>
              <a:t> </a:t>
            </a:r>
            <a:r>
              <a:rPr lang="en-US" dirty="0" err="1"/>
              <a:t>pobytů</a:t>
            </a:r>
            <a:r>
              <a:rPr lang="en-US" dirty="0"/>
              <a:t> v USA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en-US" dirty="0" err="1" smtClean="0"/>
              <a:t>Mezinárodní</a:t>
            </a:r>
            <a:r>
              <a:rPr lang="en-US" dirty="0" smtClean="0"/>
              <a:t> </a:t>
            </a:r>
            <a:r>
              <a:rPr lang="en-US" dirty="0" err="1"/>
              <a:t>mobilita</a:t>
            </a:r>
            <a:r>
              <a:rPr lang="en-US" dirty="0"/>
              <a:t> </a:t>
            </a:r>
            <a:r>
              <a:rPr lang="en-US" dirty="0" err="1"/>
              <a:t>studentů</a:t>
            </a:r>
            <a:r>
              <a:rPr lang="en-US" dirty="0"/>
              <a:t> </a:t>
            </a:r>
            <a:r>
              <a:rPr lang="en-US" dirty="0" err="1"/>
              <a:t>VŠ</a:t>
            </a:r>
            <a:r>
              <a:rPr lang="en-US" dirty="0"/>
              <a:t>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Rozvojových</a:t>
            </a:r>
            <a:r>
              <a:rPr lang="en-US" dirty="0"/>
              <a:t> </a:t>
            </a:r>
            <a:r>
              <a:rPr lang="en-US" dirty="0" err="1"/>
              <a:t>programů</a:t>
            </a:r>
            <a:r>
              <a:rPr lang="en-US" dirty="0"/>
              <a:t> </a:t>
            </a:r>
            <a:r>
              <a:rPr lang="en-US" dirty="0" err="1"/>
              <a:t>MŠMT</a:t>
            </a:r>
            <a:r>
              <a:rPr lang="en-US" dirty="0"/>
              <a:t> („</a:t>
            </a:r>
            <a:r>
              <a:rPr lang="en-US" dirty="0" err="1"/>
              <a:t>freemovers</a:t>
            </a:r>
            <a:r>
              <a:rPr lang="en-US" dirty="0"/>
              <a:t>“, </a:t>
            </a:r>
            <a:r>
              <a:rPr lang="en-US" dirty="0" err="1"/>
              <a:t>přímá</a:t>
            </a:r>
            <a:r>
              <a:rPr lang="en-US" dirty="0"/>
              <a:t> </a:t>
            </a:r>
            <a:r>
              <a:rPr lang="en-US" dirty="0" err="1"/>
              <a:t>smluvní</a:t>
            </a:r>
            <a:r>
              <a:rPr lang="en-US" dirty="0"/>
              <a:t> </a:t>
            </a:r>
            <a:r>
              <a:rPr lang="en-US" dirty="0" err="1"/>
              <a:t>spolupráce</a:t>
            </a:r>
            <a:r>
              <a:rPr lang="en-US" dirty="0" smtClean="0"/>
              <a:t>)</a:t>
            </a:r>
            <a:r>
              <a:rPr lang="cs-CZ" dirty="0" smtClean="0"/>
              <a:t>: většinou země mimo EU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Aktuální informace a přehled škol, se kterými má </a:t>
            </a:r>
            <a:r>
              <a:rPr lang="cs-CZ" dirty="0" err="1" smtClean="0"/>
              <a:t>KAA</a:t>
            </a:r>
            <a:r>
              <a:rPr lang="cs-CZ" smtClean="0"/>
              <a:t> smlouvu, </a:t>
            </a:r>
            <a:r>
              <a:rPr lang="cs-CZ" dirty="0" smtClean="0"/>
              <a:t>a </a:t>
            </a:r>
            <a:r>
              <a:rPr lang="cs-CZ" dirty="0" err="1" smtClean="0"/>
              <a:t>FAQs</a:t>
            </a:r>
            <a:r>
              <a:rPr lang="cs-CZ" dirty="0" smtClean="0"/>
              <a:t> najdete na </a:t>
            </a:r>
            <a:endParaRPr lang="cs-CZ" dirty="0"/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://www.anglistika.upol.cz/studium/studium_v_zahranici.html</a:t>
            </a:r>
          </a:p>
        </p:txBody>
      </p:sp>
    </p:spTree>
    <p:extLst>
      <p:ext uri="{BB962C8B-B14F-4D97-AF65-F5344CB8AC3E}">
        <p14:creationId xmlns:p14="http://schemas.microsoft.com/office/powerpoint/2010/main" val="98898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Studium v </a:t>
            </a:r>
            <a:r>
              <a:rPr lang="cs-CZ" dirty="0" smtClean="0"/>
              <a:t>zahraničí: Erasmus+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579296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Anglicky</a:t>
            </a:r>
            <a:r>
              <a:rPr lang="en-US" sz="2000" dirty="0"/>
              <a:t> </a:t>
            </a:r>
            <a:r>
              <a:rPr lang="en-US" sz="2000" dirty="0" err="1"/>
              <a:t>psaná</a:t>
            </a:r>
            <a:r>
              <a:rPr lang="en-US" sz="2000" dirty="0"/>
              <a:t> </a:t>
            </a:r>
            <a:r>
              <a:rPr lang="en-US" sz="2000" dirty="0" err="1"/>
              <a:t>přihláška</a:t>
            </a:r>
            <a:r>
              <a:rPr lang="en-US" sz="2000" dirty="0"/>
              <a:t> </a:t>
            </a:r>
            <a:r>
              <a:rPr lang="en-US" sz="2000" dirty="0" err="1"/>
              <a:t>musí</a:t>
            </a:r>
            <a:r>
              <a:rPr lang="en-US" sz="2000" dirty="0"/>
              <a:t> </a:t>
            </a:r>
            <a:r>
              <a:rPr lang="en-US" sz="2000" dirty="0" err="1" smtClean="0"/>
              <a:t>obsahovat</a:t>
            </a:r>
            <a:r>
              <a:rPr lang="cs-CZ" sz="2000" dirty="0" smtClean="0"/>
              <a:t> mj.</a:t>
            </a:r>
            <a:r>
              <a:rPr lang="en-US" sz="2000" dirty="0" smtClean="0"/>
              <a:t>: </a:t>
            </a:r>
            <a:endParaRPr lang="cs-CZ" sz="2000" dirty="0" smtClean="0"/>
          </a:p>
          <a:p>
            <a:r>
              <a:rPr lang="en-US" sz="2000" dirty="0" err="1" smtClean="0"/>
              <a:t>strukturovaný</a:t>
            </a:r>
            <a:r>
              <a:rPr lang="en-US" sz="2000" dirty="0" smtClean="0"/>
              <a:t> </a:t>
            </a:r>
            <a:r>
              <a:rPr lang="en-US" sz="2000" dirty="0" err="1"/>
              <a:t>životopis</a:t>
            </a:r>
            <a:r>
              <a:rPr lang="en-US" sz="2000" dirty="0"/>
              <a:t> v </a:t>
            </a:r>
            <a:r>
              <a:rPr lang="en-US" sz="2000" dirty="0" err="1"/>
              <a:t>angličtině</a:t>
            </a:r>
            <a:r>
              <a:rPr lang="en-US" sz="2000" dirty="0"/>
              <a:t> </a:t>
            </a:r>
            <a:endParaRPr lang="cs-CZ" sz="2000" dirty="0" smtClean="0"/>
          </a:p>
          <a:p>
            <a:r>
              <a:rPr lang="en-US" sz="2000" b="1" dirty="0" err="1" smtClean="0"/>
              <a:t>kontakty</a:t>
            </a:r>
            <a:r>
              <a:rPr lang="en-US" sz="2000" b="1" dirty="0" smtClean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vyučující</a:t>
            </a:r>
            <a:r>
              <a:rPr lang="en-US" sz="2000" b="1" dirty="0"/>
              <a:t>, </a:t>
            </a:r>
            <a:r>
              <a:rPr lang="en-US" sz="2000" b="1" dirty="0" err="1"/>
              <a:t>kteří</a:t>
            </a:r>
            <a:r>
              <a:rPr lang="en-US" sz="2000" b="1" dirty="0"/>
              <a:t> </a:t>
            </a:r>
            <a:r>
              <a:rPr lang="en-US" sz="2000" b="1" dirty="0" err="1"/>
              <a:t>mohou</a:t>
            </a:r>
            <a:r>
              <a:rPr lang="en-US" sz="2000" b="1" dirty="0"/>
              <a:t> </a:t>
            </a:r>
            <a:r>
              <a:rPr lang="en-US" sz="2000" b="1" dirty="0" err="1"/>
              <a:t>podpořit</a:t>
            </a:r>
            <a:r>
              <a:rPr lang="en-US" sz="2000" b="1" dirty="0"/>
              <a:t> </a:t>
            </a:r>
            <a:r>
              <a:rPr lang="en-US" sz="2000" b="1" dirty="0" err="1"/>
              <a:t>žádost</a:t>
            </a:r>
            <a:r>
              <a:rPr lang="en-US" sz="2000" b="1" dirty="0"/>
              <a:t> (</a:t>
            </a:r>
            <a:r>
              <a:rPr lang="en-US" sz="2000" b="1" dirty="0" err="1"/>
              <a:t>alespoň</a:t>
            </a:r>
            <a:r>
              <a:rPr lang="en-US" sz="2000" b="1" dirty="0"/>
              <a:t> </a:t>
            </a:r>
            <a:r>
              <a:rPr lang="en-US" sz="2000" b="1" dirty="0" err="1"/>
              <a:t>jeden</a:t>
            </a:r>
            <a:r>
              <a:rPr lang="en-US" sz="2000" b="1" dirty="0"/>
              <a:t> </a:t>
            </a:r>
            <a:r>
              <a:rPr lang="en-US" sz="2000" b="1" dirty="0" err="1"/>
              <a:t>musí</a:t>
            </a:r>
            <a:r>
              <a:rPr lang="en-US" sz="2000" b="1" dirty="0"/>
              <a:t> </a:t>
            </a:r>
            <a:r>
              <a:rPr lang="en-US" sz="2000" b="1" dirty="0" err="1"/>
              <a:t>být</a:t>
            </a:r>
            <a:r>
              <a:rPr lang="en-US" sz="2000" b="1" dirty="0"/>
              <a:t> z </a:t>
            </a:r>
            <a:r>
              <a:rPr lang="en-US" sz="2000" b="1" dirty="0" err="1"/>
              <a:t>KAA</a:t>
            </a:r>
            <a:r>
              <a:rPr lang="en-US" sz="2000" b="1" dirty="0"/>
              <a:t>) </a:t>
            </a:r>
            <a:endParaRPr lang="cs-CZ" sz="2000" b="1" dirty="0"/>
          </a:p>
          <a:p>
            <a:r>
              <a:rPr lang="en-US" sz="2000" dirty="0" smtClean="0"/>
              <a:t>statement </a:t>
            </a:r>
            <a:r>
              <a:rPr lang="en-US" sz="2000" dirty="0"/>
              <a:t>of purpose (</a:t>
            </a:r>
            <a:r>
              <a:rPr lang="en-US" sz="2000" dirty="0" err="1"/>
              <a:t>jasná</a:t>
            </a:r>
            <a:r>
              <a:rPr lang="en-US" sz="2000" dirty="0"/>
              <a:t> </a:t>
            </a:r>
            <a:r>
              <a:rPr lang="en-US" sz="2000" dirty="0" err="1"/>
              <a:t>představa</a:t>
            </a:r>
            <a:r>
              <a:rPr lang="en-US" sz="2000" dirty="0"/>
              <a:t> o </a:t>
            </a:r>
            <a:r>
              <a:rPr lang="en-US" sz="2000" dirty="0" err="1"/>
              <a:t>studiu</a:t>
            </a:r>
            <a:r>
              <a:rPr lang="en-US" sz="2000" dirty="0"/>
              <a:t> </a:t>
            </a:r>
            <a:r>
              <a:rPr lang="en-US" sz="2000" dirty="0" err="1"/>
              <a:t>korespondující</a:t>
            </a:r>
            <a:r>
              <a:rPr lang="en-US" sz="2000" dirty="0"/>
              <a:t> se </a:t>
            </a:r>
            <a:r>
              <a:rPr lang="en-US" sz="2000" dirty="0" err="1"/>
              <a:t>studijním</a:t>
            </a:r>
            <a:r>
              <a:rPr lang="en-US" sz="2000" dirty="0"/>
              <a:t> </a:t>
            </a:r>
            <a:r>
              <a:rPr lang="en-US" sz="2000" dirty="0" err="1"/>
              <a:t>oborem</a:t>
            </a:r>
            <a:r>
              <a:rPr lang="en-US" sz="2000" dirty="0"/>
              <a:t> </a:t>
            </a:r>
            <a:r>
              <a:rPr lang="en-US" sz="2000" dirty="0" err="1"/>
              <a:t>studenta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smtClean="0"/>
              <a:t>UP)</a:t>
            </a:r>
            <a:endParaRPr lang="cs-CZ" sz="2000" dirty="0" smtClean="0"/>
          </a:p>
          <a:p>
            <a:r>
              <a:rPr lang="en-US" sz="2000" b="1" dirty="0" err="1" smtClean="0"/>
              <a:t>přehled</a:t>
            </a:r>
            <a:r>
              <a:rPr lang="en-US" sz="2000" b="1" dirty="0" smtClean="0"/>
              <a:t> </a:t>
            </a:r>
            <a:r>
              <a:rPr lang="en-US" sz="2000" b="1" dirty="0" err="1"/>
              <a:t>akademických</a:t>
            </a:r>
            <a:r>
              <a:rPr lang="en-US" sz="2000" b="1" dirty="0"/>
              <a:t> </a:t>
            </a:r>
            <a:r>
              <a:rPr lang="en-US" sz="2000" b="1" dirty="0" err="1"/>
              <a:t>výsledků</a:t>
            </a:r>
            <a:r>
              <a:rPr lang="en-US" sz="2000" b="1" dirty="0"/>
              <a:t> </a:t>
            </a:r>
            <a:r>
              <a:rPr lang="en-US" sz="2000" b="1" dirty="0" err="1"/>
              <a:t>za</a:t>
            </a:r>
            <a:r>
              <a:rPr lang="en-US" sz="2000" b="1" dirty="0"/>
              <a:t> </a:t>
            </a:r>
            <a:r>
              <a:rPr lang="en-US" sz="2000" b="1" dirty="0" err="1"/>
              <a:t>celou</a:t>
            </a:r>
            <a:r>
              <a:rPr lang="en-US" sz="2000" b="1" dirty="0"/>
              <a:t> </a:t>
            </a:r>
            <a:r>
              <a:rPr lang="en-US" sz="2000" b="1" dirty="0" err="1"/>
              <a:t>dobu</a:t>
            </a:r>
            <a:r>
              <a:rPr lang="en-US" sz="2000" b="1" dirty="0"/>
              <a:t> </a:t>
            </a:r>
            <a:r>
              <a:rPr lang="en-US" sz="2000" b="1" dirty="0" err="1"/>
              <a:t>vašeho</a:t>
            </a:r>
            <a:r>
              <a:rPr lang="en-US" sz="2000" b="1" dirty="0"/>
              <a:t> </a:t>
            </a:r>
            <a:r>
              <a:rPr lang="en-US" sz="2000" b="1" dirty="0" err="1"/>
              <a:t>univerzitního</a:t>
            </a:r>
            <a:r>
              <a:rPr lang="en-US" sz="2000" b="1" dirty="0"/>
              <a:t> </a:t>
            </a:r>
            <a:r>
              <a:rPr lang="en-US" sz="2000" b="1" dirty="0" err="1" smtClean="0"/>
              <a:t>studia</a:t>
            </a:r>
            <a:endParaRPr lang="cs-CZ" sz="2000" b="1" dirty="0" smtClean="0"/>
          </a:p>
          <a:p>
            <a:r>
              <a:rPr lang="en-US" sz="2000" b="1" dirty="0" err="1" smtClean="0"/>
              <a:t>vzorek</a:t>
            </a:r>
            <a:r>
              <a:rPr lang="en-US" sz="2000" b="1" dirty="0" smtClean="0"/>
              <a:t> </a:t>
            </a:r>
            <a:r>
              <a:rPr lang="en-US" sz="2000" b="1" dirty="0" err="1"/>
              <a:t>akademické</a:t>
            </a:r>
            <a:r>
              <a:rPr lang="en-US" sz="2000" b="1" dirty="0"/>
              <a:t> </a:t>
            </a:r>
            <a:r>
              <a:rPr lang="en-US" sz="2000" b="1" dirty="0" err="1"/>
              <a:t>práce</a:t>
            </a:r>
            <a:r>
              <a:rPr lang="en-US" sz="2000" b="1" dirty="0"/>
              <a:t> (</a:t>
            </a:r>
            <a:r>
              <a:rPr lang="en-US" sz="2000" b="1" dirty="0" err="1"/>
              <a:t>esej</a:t>
            </a:r>
            <a:r>
              <a:rPr lang="en-US" sz="2000" b="1" dirty="0"/>
              <a:t> </a:t>
            </a:r>
            <a:r>
              <a:rPr lang="en-US" sz="2000" b="1" dirty="0" err="1"/>
              <a:t>atd</a:t>
            </a:r>
            <a:r>
              <a:rPr lang="en-US" sz="2000" b="1" dirty="0" smtClean="0"/>
              <a:t>.)</a:t>
            </a:r>
            <a:endParaRPr lang="cs-CZ" sz="20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dirty="0" smtClean="0"/>
              <a:t>Vyjet je možné až po ukončení 1. ročníku Bc. studia.</a:t>
            </a:r>
          </a:p>
          <a:p>
            <a:pPr marL="0" indent="0">
              <a:buNone/>
            </a:pPr>
            <a:r>
              <a:rPr lang="cs-CZ" sz="2000" dirty="0" smtClean="0"/>
              <a:t>Nově je možné vyjet opakovaně, v každém programu studia jednou </a:t>
            </a:r>
            <a:r>
              <a:rPr lang="cs-CZ" sz="2000" dirty="0"/>
              <a:t>(</a:t>
            </a:r>
            <a:r>
              <a:rPr lang="cs-CZ" sz="2000" dirty="0" smtClean="0"/>
              <a:t>tj. v Bc. i Mgr. studiu)</a:t>
            </a:r>
          </a:p>
          <a:p>
            <a:pPr marL="0" indent="0">
              <a:buNone/>
            </a:pPr>
            <a:r>
              <a:rPr lang="cs-CZ" sz="2000" dirty="0"/>
              <a:t>Pozor, někde je požadovaná aspoň minimální znalost jazyka hostitelské země – přizpůsobte tomu výběr cizích jazyků v rámci C kreditů</a:t>
            </a:r>
          </a:p>
          <a:p>
            <a:pPr marL="0" indent="0">
              <a:buNone/>
            </a:pPr>
            <a:r>
              <a:rPr lang="cs-CZ" sz="2000" dirty="0" smtClean="0"/>
              <a:t>Další výběrové řízení Erasmus+ bude zahájeno v lednu 2016.</a:t>
            </a:r>
          </a:p>
          <a:p>
            <a:pPr marL="0" indent="0">
              <a:buNone/>
            </a:pP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992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51665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 smtClean="0"/>
              <a:t>Díky!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114" y="3963896"/>
            <a:ext cx="3503772" cy="11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97345" cy="207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3568" y="4077072"/>
            <a:ext cx="770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Rozsah: 1+0+2 = přednáška + cvičení + seminář</a:t>
            </a:r>
            <a:endParaRPr lang="en-US" dirty="0" smtClean="0"/>
          </a:p>
          <a:p>
            <a:r>
              <a:rPr lang="en-US" dirty="0" smtClean="0"/>
              <a:t>               0+0+0 = </a:t>
            </a:r>
            <a:r>
              <a:rPr lang="en-US" dirty="0" err="1" smtClean="0"/>
              <a:t>nevyu</a:t>
            </a:r>
            <a:r>
              <a:rPr lang="cs-CZ" dirty="0" err="1" smtClean="0"/>
              <a:t>čovaná</a:t>
            </a:r>
            <a:r>
              <a:rPr lang="cs-CZ" dirty="0" smtClean="0"/>
              <a:t> zkouška (podmiňující předměty viz </a:t>
            </a:r>
            <a:r>
              <a:rPr lang="cs-CZ" dirty="0" err="1" smtClean="0"/>
              <a:t>Stag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smtClean="0"/>
              <a:t>Typ ukončení: </a:t>
            </a:r>
          </a:p>
          <a:p>
            <a:r>
              <a:rPr lang="cs-CZ" dirty="0"/>
              <a:t>	</a:t>
            </a:r>
            <a:r>
              <a:rPr lang="cs-CZ" dirty="0" smtClean="0"/>
              <a:t>zápočet </a:t>
            </a:r>
            <a:r>
              <a:rPr lang="cs-CZ" b="1" dirty="0" err="1" smtClean="0"/>
              <a:t>Zp</a:t>
            </a:r>
            <a:endParaRPr lang="cs-CZ" b="1" dirty="0" smtClean="0"/>
          </a:p>
          <a:p>
            <a:r>
              <a:rPr lang="cs-CZ" dirty="0"/>
              <a:t>	</a:t>
            </a:r>
            <a:r>
              <a:rPr lang="cs-CZ" dirty="0" smtClean="0"/>
              <a:t>zkouška </a:t>
            </a:r>
            <a:r>
              <a:rPr lang="cs-CZ" b="1" dirty="0" err="1" smtClean="0"/>
              <a:t>Zk</a:t>
            </a:r>
            <a:r>
              <a:rPr lang="cs-CZ" dirty="0" smtClean="0"/>
              <a:t>	</a:t>
            </a:r>
          </a:p>
          <a:p>
            <a:r>
              <a:rPr lang="cs-CZ" dirty="0" smtClean="0"/>
              <a:t> 	zápočet + zkouška </a:t>
            </a:r>
            <a:r>
              <a:rPr lang="cs-CZ" b="1" dirty="0" err="1" smtClean="0"/>
              <a:t>Zk</a:t>
            </a:r>
            <a:r>
              <a:rPr lang="cs-CZ" b="1" dirty="0" smtClean="0"/>
              <a:t>+</a:t>
            </a:r>
            <a:endParaRPr lang="en-US" b="1" dirty="0"/>
          </a:p>
        </p:txBody>
      </p:sp>
      <p:sp>
        <p:nvSpPr>
          <p:cNvPr id="9" name="Obdélník 8"/>
          <p:cNvSpPr/>
          <p:nvPr/>
        </p:nvSpPr>
        <p:spPr>
          <a:xfrm>
            <a:off x="2051720" y="1916832"/>
            <a:ext cx="2448272" cy="525322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bdélník 9"/>
          <p:cNvSpPr/>
          <p:nvPr/>
        </p:nvSpPr>
        <p:spPr>
          <a:xfrm>
            <a:off x="7263734" y="1945709"/>
            <a:ext cx="852222" cy="496444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4515556" y="1916832"/>
            <a:ext cx="920540" cy="531492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8115955" y="1951802"/>
            <a:ext cx="932909" cy="496521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/>
          <p:cNvSpPr/>
          <p:nvPr/>
        </p:nvSpPr>
        <p:spPr>
          <a:xfrm>
            <a:off x="5418836" y="1912534"/>
            <a:ext cx="1817459" cy="529619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243738" y="1916832"/>
            <a:ext cx="943886" cy="525322"/>
          </a:xfrm>
          <a:prstGeom prst="rect">
            <a:avLst/>
          </a:prstGeom>
          <a:solidFill>
            <a:srgbClr val="FFFFFF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26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Portál (</a:t>
            </a:r>
            <a:r>
              <a:rPr lang="cs-CZ" dirty="0" err="1" smtClean="0"/>
              <a:t>Stag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7691" r="27160" b="29396"/>
          <a:stretch/>
        </p:blipFill>
        <p:spPr bwMode="auto">
          <a:xfrm>
            <a:off x="104428" y="1556792"/>
            <a:ext cx="90106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1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Jak si rozvrhnout studium</a:t>
            </a:r>
          </a:p>
          <a:p>
            <a:pPr lvl="1"/>
            <a:r>
              <a:rPr lang="cs-CZ" dirty="0" smtClean="0"/>
              <a:t>Doporučený ročník (a semestr)</a:t>
            </a:r>
          </a:p>
          <a:p>
            <a:pPr lvl="1"/>
            <a:r>
              <a:rPr lang="cs-CZ" dirty="0" smtClean="0"/>
              <a:t>180 kreditů / 6 semestrů</a:t>
            </a:r>
            <a:br>
              <a:rPr lang="cs-CZ" dirty="0" smtClean="0"/>
            </a:br>
            <a:r>
              <a:rPr lang="cs-CZ" dirty="0" smtClean="0"/>
              <a:t>= 30 kreditů per semestr</a:t>
            </a:r>
          </a:p>
          <a:p>
            <a:pPr lvl="2"/>
            <a:r>
              <a:rPr lang="cs-CZ" dirty="0" smtClean="0"/>
              <a:t>Méně = moc práce jindy</a:t>
            </a:r>
          </a:p>
          <a:p>
            <a:pPr lvl="2"/>
            <a:r>
              <a:rPr lang="cs-CZ" dirty="0" smtClean="0"/>
              <a:t>Více = riziko neúspěchu (každý kurz nutno uzavřít v semestru, 2 pokusy na kurz max.)</a:t>
            </a:r>
          </a:p>
        </p:txBody>
      </p:sp>
    </p:spTree>
    <p:extLst>
      <p:ext uri="{BB962C8B-B14F-4D97-AF65-F5344CB8AC3E}">
        <p14:creationId xmlns:p14="http://schemas.microsoft.com/office/powerpoint/2010/main" val="7665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Počty kreditů za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B C: </a:t>
            </a:r>
            <a:r>
              <a:rPr lang="cs-CZ" dirty="0" smtClean="0"/>
              <a:t>Bc</a:t>
            </a:r>
            <a:r>
              <a:rPr lang="cs-CZ" dirty="0"/>
              <a:t>. </a:t>
            </a:r>
            <a:r>
              <a:rPr lang="cs-CZ" dirty="0" err="1" smtClean="0"/>
              <a:t>AF</a:t>
            </a:r>
            <a:r>
              <a:rPr lang="cs-CZ" dirty="0" smtClean="0"/>
              <a:t> </a:t>
            </a:r>
            <a:r>
              <a:rPr lang="cs-CZ" dirty="0"/>
              <a:t>1 obor</a:t>
            </a:r>
            <a:br>
              <a:rPr lang="cs-CZ" dirty="0"/>
            </a:b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 dané: 102 </a:t>
            </a:r>
            <a:r>
              <a:rPr lang="cs-CZ" sz="2400" dirty="0" err="1" smtClean="0"/>
              <a:t>kr.</a:t>
            </a:r>
            <a:endParaRPr lang="cs-CZ" sz="2400" dirty="0" smtClean="0"/>
          </a:p>
          <a:p>
            <a:r>
              <a:rPr lang="cs-CZ" sz="2400" dirty="0" smtClean="0"/>
              <a:t>C: 10 </a:t>
            </a:r>
            <a:r>
              <a:rPr lang="cs-CZ" sz="2400" dirty="0" err="1" smtClean="0"/>
              <a:t>kr.</a:t>
            </a:r>
            <a:endParaRPr lang="cs-CZ" sz="2400" dirty="0" smtClean="0"/>
          </a:p>
          <a:p>
            <a:pPr lvl="1"/>
            <a:r>
              <a:rPr lang="cs-CZ" sz="2400" dirty="0" smtClean="0"/>
              <a:t>např. jiné jazyky</a:t>
            </a:r>
          </a:p>
          <a:p>
            <a:pPr lvl="1"/>
            <a:r>
              <a:rPr lang="cs-CZ" sz="2400" dirty="0" smtClean="0"/>
              <a:t>jako C můžete i kurzy v B modulech KAA</a:t>
            </a:r>
          </a:p>
          <a:p>
            <a:r>
              <a:rPr lang="cs-CZ" sz="2400" dirty="0" smtClean="0"/>
              <a:t>B: celkové minimum za </a:t>
            </a:r>
            <a:r>
              <a:rPr lang="cs-CZ" sz="2400" dirty="0"/>
              <a:t>B</a:t>
            </a:r>
            <a:r>
              <a:rPr lang="cs-CZ" sz="2400" dirty="0" smtClean="0"/>
              <a:t>c. studium 68 </a:t>
            </a:r>
            <a:r>
              <a:rPr lang="cs-CZ" sz="2400" dirty="0" err="1" smtClean="0"/>
              <a:t>kr.</a:t>
            </a:r>
            <a:endParaRPr lang="cs-CZ" sz="2400" dirty="0" smtClean="0"/>
          </a:p>
          <a:p>
            <a:pPr lvl="1"/>
            <a:r>
              <a:rPr lang="cs-CZ" sz="2400" dirty="0" smtClean="0"/>
              <a:t>Ještě minima pro jednotlivé moduly</a:t>
            </a:r>
          </a:p>
          <a:p>
            <a:pPr marL="457200" lvl="1" indent="0">
              <a:buNone/>
            </a:pPr>
            <a:endParaRPr lang="cs-CZ" sz="2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963723"/>
              </p:ext>
            </p:extLst>
          </p:nvPr>
        </p:nvGraphicFramePr>
        <p:xfrm>
          <a:off x="107504" y="3861048"/>
          <a:ext cx="8828087" cy="260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List" r:id="rId3" imgW="5648243" imgH="1666840" progId="Excel.Sheet.12">
                  <p:embed/>
                </p:oleObj>
              </mc:Choice>
              <mc:Fallback>
                <p:oleObj name="List" r:id="rId3" imgW="5648243" imgH="1666840" progId="Excel.Sheet.12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3861048"/>
                        <a:ext cx="8828087" cy="260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1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638" y="13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Počty kreditů za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B C: </a:t>
            </a:r>
            <a:r>
              <a:rPr lang="cs-CZ" dirty="0" smtClean="0"/>
              <a:t>Bc  </a:t>
            </a:r>
            <a:r>
              <a:rPr lang="cs-CZ" dirty="0"/>
              <a:t>ATP</a:t>
            </a:r>
            <a:br>
              <a:rPr lang="cs-CZ" dirty="0"/>
            </a:br>
            <a:endParaRPr lang="cs-CZ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A dané: 113 </a:t>
            </a:r>
            <a:r>
              <a:rPr lang="cs-CZ" sz="2400" dirty="0" err="1" smtClean="0"/>
              <a:t>kr.</a:t>
            </a:r>
            <a:endParaRPr lang="cs-CZ" sz="2400" dirty="0" smtClean="0"/>
          </a:p>
          <a:p>
            <a:r>
              <a:rPr lang="cs-CZ" sz="2400" dirty="0" smtClean="0"/>
              <a:t>C: 17 </a:t>
            </a:r>
            <a:r>
              <a:rPr lang="cs-CZ" sz="2400" dirty="0" err="1" smtClean="0"/>
              <a:t>kr.</a:t>
            </a:r>
            <a:endParaRPr lang="cs-CZ" sz="2400" dirty="0" smtClean="0"/>
          </a:p>
          <a:p>
            <a:pPr lvl="1"/>
            <a:r>
              <a:rPr lang="cs-CZ" sz="2400" dirty="0" smtClean="0"/>
              <a:t>např. jiné jazyky</a:t>
            </a:r>
          </a:p>
          <a:p>
            <a:pPr lvl="1"/>
            <a:r>
              <a:rPr lang="cs-CZ" sz="2400" dirty="0" smtClean="0"/>
              <a:t>jako C můžete i kurzy v B modulech KAA</a:t>
            </a:r>
          </a:p>
          <a:p>
            <a:r>
              <a:rPr lang="cs-CZ" sz="2400" dirty="0" smtClean="0"/>
              <a:t>B: celkové minimum za </a:t>
            </a:r>
            <a:r>
              <a:rPr lang="cs-CZ" sz="2400" dirty="0"/>
              <a:t>B</a:t>
            </a:r>
            <a:r>
              <a:rPr lang="cs-CZ" sz="2400" dirty="0" smtClean="0"/>
              <a:t>c. studium 50 </a:t>
            </a:r>
            <a:r>
              <a:rPr lang="cs-CZ" sz="2400" dirty="0" err="1" smtClean="0"/>
              <a:t>kr.</a:t>
            </a:r>
            <a:endParaRPr lang="cs-CZ" sz="2400" dirty="0" smtClean="0"/>
          </a:p>
          <a:p>
            <a:pPr lvl="1"/>
            <a:r>
              <a:rPr lang="cs-CZ" sz="2400" dirty="0" smtClean="0"/>
              <a:t>Ještě minima pro jednotlivé moduly</a:t>
            </a:r>
          </a:p>
          <a:p>
            <a:pPr marL="457200" lvl="1" indent="0">
              <a:buNone/>
            </a:pPr>
            <a:endParaRPr lang="cs-CZ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875221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62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 smtClean="0"/>
              <a:t>Jak si rozvrhnout studium: </a:t>
            </a:r>
          </a:p>
          <a:p>
            <a:pPr marL="0" indent="0" algn="ctr">
              <a:buNone/>
            </a:pPr>
            <a:r>
              <a:rPr lang="cs-CZ" dirty="0" smtClean="0"/>
              <a:t>Bc. Angl. filologie (</a:t>
            </a:r>
            <a:r>
              <a:rPr lang="cs-CZ" dirty="0" err="1" smtClean="0"/>
              <a:t>AF</a:t>
            </a:r>
            <a:r>
              <a:rPr lang="cs-CZ" dirty="0" smtClean="0"/>
              <a:t>) 1 obor</a:t>
            </a:r>
          </a:p>
          <a:p>
            <a:r>
              <a:rPr lang="cs-CZ" dirty="0" smtClean="0"/>
              <a:t>kurzy </a:t>
            </a:r>
            <a:r>
              <a:rPr lang="en-US" dirty="0" smtClean="0"/>
              <a:t>A</a:t>
            </a:r>
          </a:p>
          <a:p>
            <a:pPr lvl="1"/>
            <a:r>
              <a:rPr lang="cs-CZ" dirty="0" smtClean="0"/>
              <a:t>23</a:t>
            </a:r>
            <a:r>
              <a:rPr lang="en-US" dirty="0" smtClean="0"/>
              <a:t> </a:t>
            </a:r>
            <a:r>
              <a:rPr lang="en-US" dirty="0" err="1" smtClean="0"/>
              <a:t>vyu</a:t>
            </a:r>
            <a:r>
              <a:rPr lang="cs-CZ" dirty="0" err="1" smtClean="0"/>
              <a:t>čovaných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(21 ukončených zápočtem, 2 zápočtem + Zkouškou)</a:t>
            </a:r>
          </a:p>
          <a:p>
            <a:pPr lvl="1"/>
            <a:r>
              <a:rPr lang="cs-CZ" dirty="0" smtClean="0"/>
              <a:t>8 zkoušek bez výuky, ale s podmiňujícími předměty (vše v Portálu)</a:t>
            </a:r>
          </a:p>
          <a:p>
            <a:pPr lvl="2"/>
            <a:r>
              <a:rPr lang="cs-CZ" dirty="0"/>
              <a:t>n</a:t>
            </a:r>
            <a:r>
              <a:rPr lang="cs-CZ" dirty="0" smtClean="0"/>
              <a:t>a nevyučovanou </a:t>
            </a:r>
            <a:r>
              <a:rPr lang="cs-CZ" dirty="0" err="1" smtClean="0"/>
              <a:t>Zk</a:t>
            </a:r>
            <a:r>
              <a:rPr lang="cs-CZ" dirty="0" smtClean="0"/>
              <a:t>. se nezapisujte, pokud nemáte splněný nebo zapsaný podmiňující předmět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okud si zapíšete zkoušku, na splnění máte celý akademický rok (na rozdíl od zápočtu)</a:t>
            </a:r>
          </a:p>
        </p:txBody>
      </p:sp>
    </p:spTree>
    <p:extLst>
      <p:ext uri="{BB962C8B-B14F-4D97-AF65-F5344CB8AC3E}">
        <p14:creationId xmlns:p14="http://schemas.microsoft.com/office/powerpoint/2010/main" val="85565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798</Words>
  <Application>Microsoft Office PowerPoint</Application>
  <PresentationFormat>Předvádění na obrazovce (4:3)</PresentationFormat>
  <Paragraphs>154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Corbel</vt:lpstr>
      <vt:lpstr>Wingdings</vt:lpstr>
      <vt:lpstr>Motiv systému Office</vt:lpstr>
      <vt:lpstr>List</vt:lpstr>
      <vt:lpstr>Jednooborová Bc. Anglická filologie &amp; Angličtina se zaměřením na komunitní tlumočení a překlad</vt:lpstr>
      <vt:lpstr>1 katedra</vt:lpstr>
      <vt:lpstr>Jak se vyznat ve studijních plánech? </vt:lpstr>
      <vt:lpstr>Prezentace aplikace PowerPoint</vt:lpstr>
      <vt:lpstr>Portál (Stag)</vt:lpstr>
      <vt:lpstr>Prezentace aplikace PowerPoint</vt:lpstr>
      <vt:lpstr> Počty kreditů za A B C: Bc. AF 1 obor </vt:lpstr>
      <vt:lpstr> Počty kreditů za A B C: Bc  ATP </vt:lpstr>
      <vt:lpstr>Prezentace aplikace PowerPoint</vt:lpstr>
      <vt:lpstr>Prezentace aplikace PowerPoint</vt:lpstr>
      <vt:lpstr>Předzápis do kurzů</vt:lpstr>
      <vt:lpstr>Pravidla předzápisu</vt:lpstr>
      <vt:lpstr>Prezentace aplikace PowerPoint</vt:lpstr>
      <vt:lpstr>Jak se vyznat v rozvrhu?</vt:lpstr>
      <vt:lpstr>Studijní poradci</vt:lpstr>
      <vt:lpstr>Více informací</vt:lpstr>
      <vt:lpstr>Literatura a kulturní studia (AF)</vt:lpstr>
      <vt:lpstr>Literatura a kulturní studia (AF)</vt:lpstr>
      <vt:lpstr>Literatura a kulturní studia (ATP)</vt:lpstr>
      <vt:lpstr>Literatura a kulturní studia (ATP)</vt:lpstr>
      <vt:lpstr>Lingvistické kurzy: AF</vt:lpstr>
      <vt:lpstr>Lingvistické kurzy: AF</vt:lpstr>
      <vt:lpstr>Lingvistické kurzy: AF</vt:lpstr>
      <vt:lpstr>Lingvistické kurzy: ATP</vt:lpstr>
      <vt:lpstr>Lingvistické kurzy: ATP</vt:lpstr>
      <vt:lpstr>Lingvistické kurzy: ATP</vt:lpstr>
      <vt:lpstr>Diplomový modul</vt:lpstr>
      <vt:lpstr>Jazyková cvičení a jazykové zkoušky</vt:lpstr>
      <vt:lpstr>Jazyková cvičení a jazykové zkoušky: všichni (AF 1ob i ATP)</vt:lpstr>
      <vt:lpstr>Jazyková cvičení a jazykové zkoušky:  AF povinné, ATP nepovinné</vt:lpstr>
      <vt:lpstr>Překlad a tlumočení (ATP)</vt:lpstr>
      <vt:lpstr>Překlad a tlumočení (ATP)</vt:lpstr>
      <vt:lpstr>Překlad a tlumočení (pro AF)</vt:lpstr>
      <vt:lpstr>Studium v zahraničí</vt:lpstr>
      <vt:lpstr>Studium v zahraničí: Erasmus+</vt:lpstr>
      <vt:lpstr>Díky!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2of AF</dc:title>
  <dc:creator>Uzivatel</dc:creator>
  <cp:lastModifiedBy>Uzivatel</cp:lastModifiedBy>
  <cp:revision>51</cp:revision>
  <dcterms:created xsi:type="dcterms:W3CDTF">2014-08-21T09:24:28Z</dcterms:created>
  <dcterms:modified xsi:type="dcterms:W3CDTF">2016-08-29T09:20:40Z</dcterms:modified>
</cp:coreProperties>
</file>