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76" r:id="rId2"/>
    <p:sldId id="339" r:id="rId3"/>
    <p:sldId id="337" r:id="rId4"/>
    <p:sldId id="340" r:id="rId5"/>
    <p:sldId id="367" r:id="rId6"/>
    <p:sldId id="341" r:id="rId7"/>
    <p:sldId id="377" r:id="rId8"/>
    <p:sldId id="370" r:id="rId9"/>
    <p:sldId id="355" r:id="rId10"/>
    <p:sldId id="373" r:id="rId11"/>
    <p:sldId id="343" r:id="rId12"/>
    <p:sldId id="375" r:id="rId13"/>
    <p:sldId id="368" r:id="rId14"/>
    <p:sldId id="357" r:id="rId15"/>
    <p:sldId id="356" r:id="rId16"/>
    <p:sldId id="369" r:id="rId17"/>
    <p:sldId id="345" r:id="rId18"/>
    <p:sldId id="360" r:id="rId19"/>
    <p:sldId id="361" r:id="rId20"/>
    <p:sldId id="362" r:id="rId21"/>
    <p:sldId id="346" r:id="rId22"/>
    <p:sldId id="347" r:id="rId23"/>
    <p:sldId id="348" r:id="rId24"/>
    <p:sldId id="349" r:id="rId25"/>
    <p:sldId id="372" r:id="rId26"/>
    <p:sldId id="350" r:id="rId27"/>
    <p:sldId id="364" r:id="rId28"/>
    <p:sldId id="365" r:id="rId29"/>
    <p:sldId id="351" r:id="rId30"/>
    <p:sldId id="352" r:id="rId31"/>
    <p:sldId id="353" r:id="rId32"/>
    <p:sldId id="376" r:id="rId33"/>
    <p:sldId id="336" r:id="rId34"/>
    <p:sldId id="279" r:id="rId35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 varScale="1">
        <p:scale>
          <a:sx n="55" d="100"/>
          <a:sy n="55" d="100"/>
        </p:scale>
        <p:origin x="20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89C77-FB3D-40CE-9864-59A43A14431B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5004B-3D3E-45CC-B2B7-1223B2D59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26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7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87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3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77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58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7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7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2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59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57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CD7F-F979-4C2B-B8C8-3B6B3F4FE6F8}" type="datetimeFigureOut">
              <a:rPr lang="cs-CZ" smtClean="0"/>
              <a:t>01.09.2023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1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nglistika.upol.cz/fotogalerie/#c1953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nglistika.upol.cz/stavajicim-studentum/studium-v-zahranici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fb.com/112131618865078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anglistika.upol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dle.upol.cz/" TargetMode="External"/><Relationship Id="rId5" Type="http://schemas.openxmlformats.org/officeDocument/2006/relationships/hyperlink" Target="https://www.instagram.com/kaa_upol/" TargetMode="External"/><Relationship Id="rId4" Type="http://schemas.openxmlformats.org/officeDocument/2006/relationships/hyperlink" Target="http://fb.com/kaa.upol/" TargetMode="External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oodle.upol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77009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>Samostatné bakalářské </a:t>
            </a:r>
            <a:br>
              <a:rPr lang="cs-CZ" dirty="0"/>
            </a:br>
            <a:r>
              <a:rPr lang="cs-CZ" dirty="0"/>
              <a:t>studijní programy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132784"/>
            <a:ext cx="6400800" cy="1536576"/>
          </a:xfrm>
        </p:spPr>
        <p:txBody>
          <a:bodyPr/>
          <a:lstStyle/>
          <a:p>
            <a:r>
              <a:rPr lang="cs-CZ" dirty="0"/>
              <a:t>www.anglistika.upol.cz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67" y="980728"/>
            <a:ext cx="6886666" cy="23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5350" t="32953" r="26769"/>
          <a:stretch/>
        </p:blipFill>
        <p:spPr>
          <a:xfrm>
            <a:off x="434296" y="1429623"/>
            <a:ext cx="7594088" cy="46732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Povinný základ A: Zkouška bez výuky a podmiňující předměty</a:t>
            </a:r>
            <a:endParaRPr lang="en-US" dirty="0"/>
          </a:p>
        </p:txBody>
      </p:sp>
      <p:sp>
        <p:nvSpPr>
          <p:cNvPr id="4" name="Ovál 3"/>
          <p:cNvSpPr/>
          <p:nvPr/>
        </p:nvSpPr>
        <p:spPr>
          <a:xfrm>
            <a:off x="2051720" y="4365104"/>
            <a:ext cx="31683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04552" y="6021288"/>
            <a:ext cx="855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Aby student mohl jít na zkoušku LESZ, musí mít absolvovaný ALESPOŇ jeden z kurzů LEX1 </a:t>
            </a:r>
            <a:r>
              <a:rPr lang="cs-CZ" b="1" dirty="0"/>
              <a:t>nebo </a:t>
            </a:r>
            <a:r>
              <a:rPr lang="cs-CZ" dirty="0"/>
              <a:t>STL1 </a:t>
            </a:r>
            <a:r>
              <a:rPr lang="cs-CZ" b="1" dirty="0"/>
              <a:t>nebo</a:t>
            </a:r>
            <a:r>
              <a:rPr lang="cs-CZ" dirty="0"/>
              <a:t> UPGR. Zkouška je komplexní, pokrývá témata ze DVOU (viz </a:t>
            </a:r>
            <a:r>
              <a:rPr lang="cs-CZ" dirty="0" err="1"/>
              <a:t>Stag</a:t>
            </a:r>
            <a:r>
              <a:rPr lang="cs-CZ" dirty="0"/>
              <a:t>)</a:t>
            </a:r>
          </a:p>
        </p:txBody>
      </p:sp>
      <p:sp>
        <p:nvSpPr>
          <p:cNvPr id="7" name="Ovál 6"/>
          <p:cNvSpPr/>
          <p:nvPr/>
        </p:nvSpPr>
        <p:spPr>
          <a:xfrm>
            <a:off x="2195736" y="2060848"/>
            <a:ext cx="108012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43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Povinný základ A: Zkouška bez výuky a podmiňující předměty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t="14683" r="16448"/>
          <a:stretch/>
        </p:blipFill>
        <p:spPr bwMode="auto">
          <a:xfrm>
            <a:off x="638168" y="1412776"/>
            <a:ext cx="7288823" cy="50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2123728" y="5373216"/>
            <a:ext cx="3168352" cy="549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168" y="6211669"/>
            <a:ext cx="8379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Aby student mohl jít na zkoušku </a:t>
            </a:r>
            <a:r>
              <a:rPr lang="cs-CZ" dirty="0" err="1"/>
              <a:t>AFO3</a:t>
            </a:r>
            <a:r>
              <a:rPr lang="cs-CZ" dirty="0"/>
              <a:t>, musí mít absolvovaný kurz </a:t>
            </a:r>
            <a:r>
              <a:rPr lang="cs-CZ" dirty="0" err="1"/>
              <a:t>UJ00</a:t>
            </a:r>
            <a:r>
              <a:rPr lang="cs-CZ" dirty="0"/>
              <a:t> a k tomu jeden z těchto: </a:t>
            </a:r>
            <a:r>
              <a:rPr lang="cs-CZ" dirty="0" err="1"/>
              <a:t>AFO1</a:t>
            </a:r>
            <a:r>
              <a:rPr lang="cs-CZ" dirty="0"/>
              <a:t> nebo </a:t>
            </a:r>
            <a:r>
              <a:rPr lang="cs-CZ" dirty="0" err="1"/>
              <a:t>AFO2</a:t>
            </a:r>
            <a:r>
              <a:rPr lang="cs-CZ" dirty="0"/>
              <a:t> (tj. UJ00 a AFO1, nebo UJ00 a AFO2) – komplexní zkouška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98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/>
              <a:t>Máte ve studijním plánu povinnou zkoušku LESZ, která má 3 </a:t>
            </a:r>
            <a:r>
              <a:rPr lang="cs-CZ" sz="2200" b="1" dirty="0"/>
              <a:t>podmiňující předměty</a:t>
            </a:r>
            <a:r>
              <a:rPr lang="cs-CZ" sz="2200" dirty="0"/>
              <a:t>: LEX1, STL1, UPRG. </a:t>
            </a:r>
          </a:p>
          <a:p>
            <a:pPr marL="0" indent="0">
              <a:buNone/>
            </a:pPr>
            <a:r>
              <a:rPr lang="cs-CZ" sz="2200" dirty="0"/>
              <a:t>Vy musíte mít </a:t>
            </a:r>
            <a:r>
              <a:rPr lang="cs-CZ" sz="2200" b="1" dirty="0"/>
              <a:t>splněný aspoň jeden</a:t>
            </a:r>
            <a:r>
              <a:rPr lang="cs-CZ" sz="2200" dirty="0"/>
              <a:t>. Zapíšete se např. do podmiňujícího kurzu LEX1. Můžete si tedy zároveň zapsat i zkoušku LESZ.</a:t>
            </a:r>
          </a:p>
          <a:p>
            <a:pPr marL="0" indent="0">
              <a:buNone/>
            </a:pPr>
            <a:r>
              <a:rPr lang="cs-CZ" sz="2200" dirty="0"/>
              <a:t>Zkoušku LESZ ale můžete skládat až v okamžiku, kdy máte zápočet z podmiňujícího předmětu. Jakmile získáte zápočet, můžete skládat i zkoušku. </a:t>
            </a:r>
            <a:r>
              <a:rPr lang="cs-CZ" sz="2200" b="1" dirty="0"/>
              <a:t>Zkouška</a:t>
            </a:r>
            <a:r>
              <a:rPr lang="cs-CZ" sz="2200" dirty="0"/>
              <a:t> LESZ je ale komplexní: skládá se </a:t>
            </a:r>
            <a:r>
              <a:rPr lang="cs-CZ" sz="2200" b="1" dirty="0"/>
              <a:t>ze dvou disciplín </a:t>
            </a:r>
            <a:r>
              <a:rPr lang="cs-CZ" sz="2200" dirty="0"/>
              <a:t>(dle vašeho výběru). Druhou disciplínu si buď doplníte samostudiem podle doporučené literatury, můžete ale absolvovat i další podmiňující kurz, STL1 nebo UPRG, a pak teprve zkoušku skládat. </a:t>
            </a:r>
          </a:p>
          <a:p>
            <a:pPr marL="0" indent="0">
              <a:buNone/>
            </a:pPr>
            <a:r>
              <a:rPr lang="cs-CZ" sz="2200" dirty="0"/>
              <a:t>Na složení zkoušky máte </a:t>
            </a:r>
            <a:r>
              <a:rPr lang="cs-CZ" sz="2200" b="1" dirty="0"/>
              <a:t>celý akademický rok</a:t>
            </a:r>
            <a:r>
              <a:rPr lang="cs-CZ" sz="2200" dirty="0"/>
              <a:t>, takže i když si zkoušku LESZ zapíšete v ZS, můžete si ji odložit na letní semestr. Jinými slovy, NEZAPISUJTE si znovu zkoušku v LS, pokud jste si zapsali v ZS, ale nešli jste na ni (např. protože jste nezískali zápočet z podmiňujícího předmětu). Nezapomeňte, že každý předmět si můžete zapsat jen dvakrát, takže zbytečným zapsáním byste se připravili o pokusy. </a:t>
            </a:r>
          </a:p>
        </p:txBody>
      </p:sp>
    </p:spTree>
    <p:extLst>
      <p:ext uri="{BB962C8B-B14F-4D97-AF65-F5344CB8AC3E}">
        <p14:creationId xmlns:p14="http://schemas.microsoft.com/office/powerpoint/2010/main" val="372591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lnSpcReduction="10000"/>
          </a:bodyPr>
          <a:lstStyle/>
          <a:p>
            <a:pPr lvl="7"/>
            <a:endParaRPr lang="cs-CZ" sz="1200" dirty="0"/>
          </a:p>
          <a:p>
            <a:r>
              <a:rPr lang="cs-CZ" dirty="0"/>
              <a:t>Obecná pravidla na UP</a:t>
            </a:r>
          </a:p>
          <a:p>
            <a:pPr lvl="1"/>
            <a:r>
              <a:rPr lang="cs-CZ" dirty="0"/>
              <a:t>zápočet nutno složit ve stejném semestru (pokud se s vyučujícím individuálně nedomluvíte jinak)</a:t>
            </a:r>
          </a:p>
          <a:p>
            <a:pPr lvl="1"/>
            <a:r>
              <a:rPr lang="cs-CZ" b="1" dirty="0"/>
              <a:t>Zkoušku do konce akademického roku – </a:t>
            </a:r>
            <a:r>
              <a:rPr lang="cs-CZ" dirty="0"/>
              <a:t>zkouška zapsaná na celý akademický rok umožňuje přihlášení na zkouškové termíny buď v ZS nebo až v LS nebo kombinaci (1 nebo 2 termíny ve zkouškovém období v zimním semestru a další 2 nebo 1 ve zkouškovém v letním zkouškovém období)</a:t>
            </a:r>
          </a:p>
          <a:p>
            <a:pPr lvl="1"/>
            <a:r>
              <a:rPr lang="cs-CZ" b="1" dirty="0"/>
              <a:t>Každý kód</a:t>
            </a:r>
            <a:r>
              <a:rPr lang="cs-CZ" dirty="0"/>
              <a:t> si můžete zapsat max.2x za studium, ale při druhém zapsání musíte předmět/zkoušku splnit i v případě B či C kreditů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371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Lingvistické kurzy: 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Kredity typu A: povinné</a:t>
            </a:r>
          </a:p>
          <a:p>
            <a:pPr marL="0" indent="0">
              <a:buNone/>
            </a:pPr>
            <a:r>
              <a:rPr lang="cs-CZ" sz="2800" dirty="0"/>
              <a:t>Zkouška: 			UJ</a:t>
            </a:r>
            <a:r>
              <a:rPr lang="en-US" sz="2800" dirty="0"/>
              <a:t>00</a:t>
            </a:r>
            <a:r>
              <a:rPr lang="cs-CZ" sz="2800" dirty="0"/>
              <a:t> (kurz ukončený zápočtem i 				zkouškou)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Komplexní zkoušky:	</a:t>
            </a:r>
          </a:p>
          <a:p>
            <a:pPr marL="0" indent="0">
              <a:buNone/>
            </a:pPr>
            <a:r>
              <a:rPr lang="cs-CZ" sz="2800" dirty="0"/>
              <a:t>	AF03			 UJ00 a AFO1 nebo AFO2 </a:t>
            </a:r>
          </a:p>
          <a:p>
            <a:pPr marL="0" indent="0">
              <a:buNone/>
            </a:pPr>
            <a:r>
              <a:rPr lang="cs-CZ" sz="2800" dirty="0"/>
              <a:t>	GRFZ			AMOR nebo AMOS nebo SNT1</a:t>
            </a:r>
          </a:p>
          <a:p>
            <a:pPr marL="0" indent="0">
              <a:buNone/>
            </a:pPr>
            <a:r>
              <a:rPr lang="cs-CZ" sz="2800" dirty="0"/>
              <a:t>	LESZ			LEX1 nebo STL1 nebo UPRG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5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6899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Moduly povinně volitelných předmětů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584605"/>
              </p:ext>
            </p:extLst>
          </p:nvPr>
        </p:nvGraphicFramePr>
        <p:xfrm>
          <a:off x="539553" y="1047004"/>
          <a:ext cx="7776863" cy="4930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484">
                  <a:extLst>
                    <a:ext uri="{9D8B030D-6E8A-4147-A177-3AD203B41FA5}">
                      <a16:colId xmlns:a16="http://schemas.microsoft.com/office/drawing/2014/main" val="1287870724"/>
                    </a:ext>
                  </a:extLst>
                </a:gridCol>
                <a:gridCol w="1855838">
                  <a:extLst>
                    <a:ext uri="{9D8B030D-6E8A-4147-A177-3AD203B41FA5}">
                      <a16:colId xmlns:a16="http://schemas.microsoft.com/office/drawing/2014/main" val="3208209744"/>
                    </a:ext>
                  </a:extLst>
                </a:gridCol>
                <a:gridCol w="1512149">
                  <a:extLst>
                    <a:ext uri="{9D8B030D-6E8A-4147-A177-3AD203B41FA5}">
                      <a16:colId xmlns:a16="http://schemas.microsoft.com/office/drawing/2014/main" val="51349906"/>
                    </a:ext>
                  </a:extLst>
                </a:gridCol>
                <a:gridCol w="1718361">
                  <a:extLst>
                    <a:ext uri="{9D8B030D-6E8A-4147-A177-3AD203B41FA5}">
                      <a16:colId xmlns:a16="http://schemas.microsoft.com/office/drawing/2014/main" val="2628784187"/>
                    </a:ext>
                  </a:extLst>
                </a:gridCol>
                <a:gridCol w="1522031">
                  <a:extLst>
                    <a:ext uri="{9D8B030D-6E8A-4147-A177-3AD203B41FA5}">
                      <a16:colId xmlns:a16="http://schemas.microsoft.com/office/drawing/2014/main" val="1419428236"/>
                    </a:ext>
                  </a:extLst>
                </a:gridCol>
              </a:tblGrid>
              <a:tr h="40855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kern="1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Anglická filologie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71576"/>
                  </a:ext>
                </a:extLst>
              </a:tr>
              <a:tr h="323974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0" kern="1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Název modulu B předmětů</a:t>
                      </a: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0" kern="1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nabídka</a:t>
                      </a: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0" kern="1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minimum</a:t>
                      </a: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23298"/>
                  </a:ext>
                </a:extLst>
              </a:tr>
              <a:tr h="37361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Základní</a:t>
                      </a:r>
                      <a:r>
                        <a:rPr lang="cs-CZ" sz="2000" b="0" baseline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moduly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jazykový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15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143875"/>
                  </a:ext>
                </a:extLst>
              </a:tr>
              <a:tr h="373613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lingvistický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36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16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33944"/>
                  </a:ext>
                </a:extLst>
              </a:tr>
              <a:tr h="373613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literární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16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95761"/>
                  </a:ext>
                </a:extLst>
              </a:tr>
              <a:tr h="373613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překladatelsko-tlumočnický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26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13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169681"/>
                  </a:ext>
                </a:extLst>
              </a:tr>
              <a:tr h="37361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Modul kulturních studií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25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8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502275"/>
                  </a:ext>
                </a:extLst>
              </a:tr>
              <a:tr h="37361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Rozšiřující moduly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jazykový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18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070065"/>
                  </a:ext>
                </a:extLst>
              </a:tr>
              <a:tr h="373613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lingvistický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30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067370"/>
                  </a:ext>
                </a:extLst>
              </a:tr>
              <a:tr h="373613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literární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36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678705"/>
                  </a:ext>
                </a:extLst>
              </a:tr>
              <a:tr h="373613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překladatelsko-tlumočnický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48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743018"/>
                  </a:ext>
                </a:extLst>
              </a:tr>
              <a:tr h="37361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další kredity B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*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417303"/>
                  </a:ext>
                </a:extLst>
              </a:tr>
              <a:tr h="433617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CELKEM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250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115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09179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475656" y="6165304"/>
            <a:ext cx="71287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orbel" panose="020B0503020204020204" pitchFamily="34" charset="0"/>
              </a:rPr>
              <a:t>*</a:t>
            </a:r>
            <a:r>
              <a:rPr lang="en-US" dirty="0" err="1">
                <a:latin typeface="Corbel" panose="020B0503020204020204" pitchFamily="34" charset="0"/>
              </a:rPr>
              <a:t>kter</a:t>
            </a:r>
            <a:r>
              <a:rPr lang="cs-CZ" dirty="0" err="1">
                <a:latin typeface="Corbel" panose="020B0503020204020204" pitchFamily="34" charset="0"/>
              </a:rPr>
              <a:t>ýkoli</a:t>
            </a:r>
            <a:r>
              <a:rPr lang="cs-CZ" dirty="0">
                <a:latin typeface="Corbel" panose="020B0503020204020204" pitchFamily="34" charset="0"/>
              </a:rPr>
              <a:t> kurz z nabídky modulů Anglické filologie nad rámec stanoveného minima</a:t>
            </a:r>
            <a:endParaRPr lang="cs-CZ" sz="24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modulu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Minimum pro tento modul za celé Bc. studium: 12. </a:t>
            </a:r>
          </a:p>
          <a:p>
            <a:pPr marL="0" indent="0">
              <a:buNone/>
            </a:pPr>
            <a:r>
              <a:rPr lang="cs-CZ" dirty="0"/>
              <a:t>Student si tedy volí </a:t>
            </a:r>
            <a:r>
              <a:rPr lang="cs-CZ" b="1" dirty="0"/>
              <a:t>4 kurzy dle svého výběru a aktuální nabídky</a:t>
            </a:r>
            <a:r>
              <a:rPr lang="cs-CZ" dirty="0"/>
              <a:t> tak, aby získal předepsaných 12 kreditů. </a:t>
            </a:r>
            <a:r>
              <a:rPr lang="cs-CZ" b="1" dirty="0"/>
              <a:t>Další kurzy </a:t>
            </a:r>
            <a:r>
              <a:rPr lang="cs-CZ" dirty="0"/>
              <a:t>z tohoto modulu je možné absolvovat v rámci </a:t>
            </a:r>
            <a:r>
              <a:rPr lang="cs-CZ" b="1" dirty="0"/>
              <a:t>B-ostatní, nebo jako C </a:t>
            </a:r>
            <a:r>
              <a:rPr lang="cs-CZ" dirty="0"/>
              <a:t>kredity.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671692"/>
              </p:ext>
            </p:extLst>
          </p:nvPr>
        </p:nvGraphicFramePr>
        <p:xfrm>
          <a:off x="467544" y="1556792"/>
          <a:ext cx="7560840" cy="333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Dokument" r:id="rId3" imgW="5850654" imgH="2580175" progId="Word.Document.12">
                  <p:embed/>
                </p:oleObj>
              </mc:Choice>
              <mc:Fallback>
                <p:oleObj name="Dokument" r:id="rId3" imgW="5850654" imgH="25801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7560840" cy="3334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55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6899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Moduly povinně volitelných předmětů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764486"/>
              </p:ext>
            </p:extLst>
          </p:nvPr>
        </p:nvGraphicFramePr>
        <p:xfrm>
          <a:off x="539552" y="1268760"/>
          <a:ext cx="6520318" cy="3513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5994">
                  <a:extLst>
                    <a:ext uri="{9D8B030D-6E8A-4147-A177-3AD203B41FA5}">
                      <a16:colId xmlns:a16="http://schemas.microsoft.com/office/drawing/2014/main" val="3208209744"/>
                    </a:ext>
                  </a:extLst>
                </a:gridCol>
                <a:gridCol w="1824324">
                  <a:extLst>
                    <a:ext uri="{9D8B030D-6E8A-4147-A177-3AD203B41FA5}">
                      <a16:colId xmlns:a16="http://schemas.microsoft.com/office/drawing/2014/main" val="1419428236"/>
                    </a:ext>
                  </a:extLst>
                </a:gridCol>
              </a:tblGrid>
              <a:tr h="53728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kern="1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71576"/>
                  </a:ext>
                </a:extLst>
              </a:tr>
              <a:tr h="440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0" kern="1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Název modulu B předmětů</a:t>
                      </a:r>
                      <a:endParaRPr lang="cs-CZ" sz="24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0" kern="1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minimum</a:t>
                      </a:r>
                      <a:endParaRPr lang="cs-CZ" sz="24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23298"/>
                  </a:ext>
                </a:extLst>
              </a:tr>
              <a:tr h="491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Jazykových kompetencí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4593"/>
                  </a:ext>
                </a:extLst>
              </a:tr>
              <a:tr h="491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Doplňkových předmětů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143875"/>
                  </a:ext>
                </a:extLst>
              </a:tr>
              <a:tr h="491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Odborných techn. kompetencí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33944"/>
                  </a:ext>
                </a:extLst>
              </a:tr>
              <a:tr h="491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Odborných praxí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95761"/>
                  </a:ext>
                </a:extLst>
              </a:tr>
              <a:tr h="57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CELKEM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74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09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8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cs-CZ" dirty="0"/>
              <a:t>Diplomový modul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557" y="1124744"/>
            <a:ext cx="8501930" cy="561662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Téma bakalářské práce si zadáváte do konce 2. ročníku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dirty="0"/>
              <a:t>BIS1 je vyučovaný kurz, který má dvě paralelní varianty:</a:t>
            </a:r>
          </a:p>
          <a:p>
            <a:pPr lvl="1"/>
            <a:r>
              <a:rPr lang="cs-CZ" sz="2000" dirty="0"/>
              <a:t>pro lingvistické a překlad./tlumočnické práce (garant dr. Janebová)</a:t>
            </a:r>
          </a:p>
          <a:p>
            <a:pPr lvl="1"/>
            <a:r>
              <a:rPr lang="cs-CZ" sz="2000" dirty="0"/>
              <a:t>pro literární a kulturně zaměřené práce (garant dr. </a:t>
            </a:r>
            <a:r>
              <a:rPr lang="cs-CZ" sz="2000" dirty="0" err="1"/>
              <a:t>Flajšarová</a:t>
            </a:r>
            <a:r>
              <a:rPr lang="cs-CZ" sz="2000" dirty="0"/>
              <a:t>)</a:t>
            </a:r>
          </a:p>
          <a:p>
            <a:r>
              <a:rPr lang="cs-CZ" sz="2400" dirty="0"/>
              <a:t>ideální je zapsat si BIS1 dva semestry před plánovaným odevzdáním práce</a:t>
            </a:r>
          </a:p>
          <a:p>
            <a:r>
              <a:rPr lang="cs-CZ" sz="2400" b="1" dirty="0"/>
              <a:t>kurz vám může pomoci zvolit si téma BP</a:t>
            </a:r>
          </a:p>
          <a:p>
            <a:r>
              <a:rPr lang="cs-CZ" sz="2400" dirty="0"/>
              <a:t>ostatní kurzy jsou nevyučované, kredity vám zapíše vedoucí práce (zapište si je v semestru, kdy chcete obhajovat/uzavírat studium)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2049898"/>
          <a:ext cx="8147247" cy="18831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24639311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338549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857824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4222116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86554602"/>
                    </a:ext>
                  </a:extLst>
                </a:gridCol>
                <a:gridCol w="1564834">
                  <a:extLst>
                    <a:ext uri="{9D8B030D-6E8A-4147-A177-3AD203B41FA5}">
                      <a16:colId xmlns:a16="http://schemas.microsoft.com/office/drawing/2014/main" val="1187691958"/>
                    </a:ext>
                  </a:extLst>
                </a:gridCol>
                <a:gridCol w="965789">
                  <a:extLst>
                    <a:ext uri="{9D8B030D-6E8A-4147-A177-3AD203B41FA5}">
                      <a16:colId xmlns:a16="http://schemas.microsoft.com/office/drawing/2014/main" val="13414781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Název předmětu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kód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rozsah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zakonč</a:t>
                      </a: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.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cs-CZ" sz="1900" b="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kred</a:t>
                      </a: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.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vyučující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roč</a:t>
                      </a: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/sem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51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Diplomový seminář 1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BIS1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0+2+0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Janebová</a:t>
                      </a:r>
                      <a:b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/ </a:t>
                      </a:r>
                      <a:r>
                        <a:rPr lang="cs-CZ" sz="1900" b="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Flajšarová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2L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39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Diplomový seminář 2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BIS2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0+2+0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vedoucí prací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3Z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244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Diplomový seminář 3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BIS3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0+0+0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vedoucí prací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3L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485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obhajoba DP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BCDP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0+0+0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3L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69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5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Všechny povinné předměty a většina povinně volitelných jsou </a:t>
            </a:r>
            <a:r>
              <a:rPr lang="cs-CZ" dirty="0" err="1"/>
              <a:t>jednosemestrové</a:t>
            </a:r>
            <a:r>
              <a:rPr lang="cs-CZ" dirty="0"/>
              <a:t> a vypisují se do rozvrhu rovnoměrně každý semestr. Pokud se nedostanete do předmětu v zimě, nic se neděje, v létě pro Vás místo určitě bude </a:t>
            </a:r>
            <a:r>
              <a:rPr lang="cs-CZ" dirty="0">
                <a:sym typeface="Wingdings"/>
              </a:rPr>
              <a:t>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4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katedra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30+ vyučujících</a:t>
            </a:r>
          </a:p>
          <a:p>
            <a:r>
              <a:rPr lang="cs-CZ" dirty="0"/>
              <a:t>studentů</a:t>
            </a:r>
          </a:p>
          <a:p>
            <a:pPr lvl="1"/>
            <a:r>
              <a:rPr lang="cs-CZ" dirty="0"/>
              <a:t>600 Bc. a Mgr.</a:t>
            </a:r>
          </a:p>
          <a:p>
            <a:pPr lvl="1"/>
            <a:r>
              <a:rPr lang="cs-CZ" dirty="0"/>
              <a:t>10 Ph.D.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dirty="0"/>
              <a:t>5 Sekcí:</a:t>
            </a:r>
          </a:p>
          <a:p>
            <a:r>
              <a:rPr lang="cs-CZ" dirty="0"/>
              <a:t>Lingvistická</a:t>
            </a:r>
          </a:p>
          <a:p>
            <a:r>
              <a:rPr lang="cs-CZ" dirty="0"/>
              <a:t>Literární</a:t>
            </a:r>
          </a:p>
          <a:p>
            <a:r>
              <a:rPr lang="cs-CZ" dirty="0"/>
              <a:t>Kulturní studia</a:t>
            </a:r>
          </a:p>
          <a:p>
            <a:r>
              <a:rPr lang="cs-CZ" dirty="0"/>
              <a:t>Tlumočení, překlad</a:t>
            </a:r>
          </a:p>
          <a:p>
            <a:r>
              <a:rPr lang="cs-CZ" dirty="0"/>
              <a:t>Praktický jazyk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44008" y="1340768"/>
            <a:ext cx="396044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3 pravidelné mezinárodní konference</a:t>
            </a:r>
          </a:p>
          <a:p>
            <a:pPr lvl="1"/>
            <a:r>
              <a:rPr lang="cs-CZ" dirty="0"/>
              <a:t>účast </a:t>
            </a:r>
            <a:r>
              <a:rPr lang="cs-CZ" dirty="0" err="1"/>
              <a:t>Noama</a:t>
            </a:r>
            <a:r>
              <a:rPr lang="cs-CZ" dirty="0"/>
              <a:t> Chomského </a:t>
            </a:r>
          </a:p>
          <a:p>
            <a:r>
              <a:rPr lang="cs-CZ" dirty="0"/>
              <a:t>hosté z ČR i zahraničí</a:t>
            </a:r>
          </a:p>
          <a:p>
            <a:pPr lvl="1"/>
            <a:r>
              <a:rPr lang="cs-CZ" dirty="0"/>
              <a:t>přednášky, workshopy</a:t>
            </a:r>
          </a:p>
          <a:p>
            <a:r>
              <a:rPr lang="cs-CZ" dirty="0">
                <a:hlinkClick r:id="rId2"/>
              </a:rPr>
              <a:t>3 večírky ročně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5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Jazyková cvičení a jazykové zkoušky: všichni (AF)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39774-86D4-4F89-BD46-B9BAB7398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"/>
          <a:stretch/>
        </p:blipFill>
        <p:spPr bwMode="auto">
          <a:xfrm>
            <a:off x="147008" y="1563880"/>
            <a:ext cx="9240539" cy="546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1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5972"/>
            <a:ext cx="8229600" cy="5141380"/>
          </a:xfrm>
        </p:spPr>
        <p:txBody>
          <a:bodyPr>
            <a:normAutofit/>
          </a:bodyPr>
          <a:lstStyle/>
          <a:p>
            <a:r>
              <a:rPr lang="cs-CZ" dirty="0"/>
              <a:t>doporučený ročník (a semestr)</a:t>
            </a:r>
          </a:p>
          <a:p>
            <a:r>
              <a:rPr lang="cs-CZ" dirty="0"/>
              <a:t>180 kreditů / 6 semestrů</a:t>
            </a:r>
            <a:br>
              <a:rPr lang="cs-CZ" dirty="0"/>
            </a:br>
            <a:r>
              <a:rPr lang="cs-CZ" dirty="0"/>
              <a:t>= 30 kreditů za semestr ideálně</a:t>
            </a:r>
          </a:p>
          <a:p>
            <a:pPr lvl="1"/>
            <a:r>
              <a:rPr lang="cs-CZ" dirty="0"/>
              <a:t>Méně = moc práce jindy</a:t>
            </a:r>
          </a:p>
          <a:p>
            <a:pPr lvl="1"/>
            <a:r>
              <a:rPr lang="cs-CZ" dirty="0"/>
              <a:t>Více = riziko neúspěchu (každý kurz nutno uzavřít v semestru, 2 pokusy na kurz max.)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(minimum 40 </a:t>
            </a:r>
            <a:r>
              <a:rPr lang="en-US" dirty="0" err="1"/>
              <a:t>kredit</a:t>
            </a:r>
            <a:r>
              <a:rPr lang="cs-CZ" dirty="0"/>
              <a:t>ů za akademický rok pro postup do dalšího ročníku)</a:t>
            </a:r>
          </a:p>
          <a:p>
            <a:pPr marL="457200" lvl="1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8054" y="31297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Jak si rozvrhnout studium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Předzápis</a:t>
            </a:r>
            <a:r>
              <a:rPr lang="cs-CZ" dirty="0"/>
              <a:t> do kurzů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Z kapacitních důvodů není možné, aby si všichni zapsali všechny kurzy, proto většinu kurzů absolvuje jedna polovina studentů v ZS, druhá v LS (v LS jsou všechny kurzy volnější)</a:t>
            </a:r>
          </a:p>
          <a:p>
            <a:pPr marL="0" indent="0">
              <a:buNone/>
            </a:pPr>
            <a:r>
              <a:rPr lang="cs-CZ" dirty="0"/>
              <a:t>Nepište prosím vyučujícím, aby vám zvedli kapacitu, nemohou to udělat, ale zkuste přijít na první hodinu (a průběžně sledujte STAG).</a:t>
            </a:r>
          </a:p>
          <a:p>
            <a:pPr marL="0" indent="0">
              <a:buNone/>
            </a:pPr>
            <a:r>
              <a:rPr lang="cs-CZ" dirty="0"/>
              <a:t>V případě, že ani </a:t>
            </a:r>
            <a:r>
              <a:rPr lang="cs-CZ" b="1" dirty="0"/>
              <a:t>14. 9.</a:t>
            </a:r>
            <a:r>
              <a:rPr lang="cs-CZ" dirty="0"/>
              <a:t> nebudete mít alespoň 25 kreditů, zavolejte až </a:t>
            </a:r>
            <a:r>
              <a:rPr lang="cs-CZ" b="1" dirty="0"/>
              <a:t>15. 9.</a:t>
            </a:r>
            <a:r>
              <a:rPr lang="cs-CZ" dirty="0"/>
              <a:t> na tel. 585 633 103</a:t>
            </a:r>
          </a:p>
        </p:txBody>
      </p:sp>
    </p:spTree>
    <p:extLst>
      <p:ext uri="{BB962C8B-B14F-4D97-AF65-F5344CB8AC3E}">
        <p14:creationId xmlns:p14="http://schemas.microsoft.com/office/powerpoint/2010/main" val="327338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143000"/>
          </a:xfrm>
        </p:spPr>
        <p:txBody>
          <a:bodyPr/>
          <a:lstStyle/>
          <a:p>
            <a:r>
              <a:rPr lang="cs-CZ" dirty="0"/>
              <a:t>Zápis do kurzů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184576"/>
          </a:xfrm>
        </p:spPr>
        <p:txBody>
          <a:bodyPr>
            <a:noAutofit/>
          </a:bodyPr>
          <a:lstStyle/>
          <a:p>
            <a:r>
              <a:rPr lang="cs-CZ" sz="2800" dirty="0"/>
              <a:t>Kromě „</a:t>
            </a:r>
            <a:r>
              <a:rPr lang="cs-CZ" sz="2800" dirty="0" err="1"/>
              <a:t>předzápisu</a:t>
            </a:r>
            <a:r>
              <a:rPr lang="cs-CZ" sz="2800" dirty="0"/>
              <a:t>“ ve </a:t>
            </a:r>
            <a:r>
              <a:rPr lang="cs-CZ" sz="2800" dirty="0" err="1"/>
              <a:t>STAGu</a:t>
            </a:r>
            <a:r>
              <a:rPr lang="cs-CZ" sz="2800" dirty="0"/>
              <a:t>, je na KAA nutná </a:t>
            </a:r>
            <a:r>
              <a:rPr lang="cs-CZ" sz="2800" b="1" dirty="0"/>
              <a:t>osobní účast studenta na 1. hodině</a:t>
            </a:r>
            <a:endParaRPr lang="cs-CZ" sz="2800" dirty="0"/>
          </a:p>
          <a:p>
            <a:pPr lvl="1"/>
            <a:r>
              <a:rPr lang="cs-CZ" sz="2400" dirty="0"/>
              <a:t>Pokud student zapsaný ve </a:t>
            </a:r>
            <a:r>
              <a:rPr lang="cs-CZ" sz="2400" dirty="0" err="1"/>
              <a:t>STAGu</a:t>
            </a:r>
            <a:r>
              <a:rPr lang="cs-CZ" sz="2400" dirty="0"/>
              <a:t> </a:t>
            </a:r>
            <a:r>
              <a:rPr lang="cs-CZ" sz="2400" b="1" dirty="0"/>
              <a:t>nepřijde</a:t>
            </a:r>
            <a:r>
              <a:rPr lang="cs-CZ" sz="2400" dirty="0"/>
              <a:t> na 1. hodinu, může vyučující přenechat jeho místo </a:t>
            </a:r>
            <a:r>
              <a:rPr lang="cs-CZ" sz="2400" b="1" dirty="0"/>
              <a:t>jinému studentovi</a:t>
            </a:r>
            <a:endParaRPr lang="cs-CZ" sz="2400" dirty="0"/>
          </a:p>
          <a:p>
            <a:pPr lvl="1"/>
            <a:r>
              <a:rPr lang="cs-CZ" sz="2400" b="1" dirty="0"/>
              <a:t>Pokud nemůžete </a:t>
            </a:r>
            <a:r>
              <a:rPr lang="cs-CZ" sz="2400" dirty="0"/>
              <a:t>na 1. hodinu přijít, </a:t>
            </a:r>
            <a:r>
              <a:rPr lang="cs-CZ" sz="2400" b="1" dirty="0"/>
              <a:t>spojte se předem s vyučujícím</a:t>
            </a:r>
            <a:r>
              <a:rPr lang="cs-CZ" sz="2400" dirty="0"/>
              <a:t> a poproste o rezervaci vašeho místa</a:t>
            </a:r>
          </a:p>
          <a:p>
            <a:pPr lvl="1"/>
            <a:r>
              <a:rPr lang="cs-CZ" sz="2400" dirty="0"/>
              <a:t>Pokud nepřijdete na 1. hodinu bez předchozí omluvy, zeptejte se co nejdříve vyučujícího, jestli zůstáváte v kurzu, nebo ne. V tom případě </a:t>
            </a:r>
            <a:r>
              <a:rPr lang="cs-CZ" sz="2400" b="1" dirty="0"/>
              <a:t>se musíte (do konce prvního týdne semestru) ve </a:t>
            </a:r>
            <a:r>
              <a:rPr lang="cs-CZ" sz="2400" b="1" dirty="0" err="1"/>
              <a:t>STAGu</a:t>
            </a:r>
            <a:r>
              <a:rPr lang="cs-CZ" sz="2400" b="1" dirty="0"/>
              <a:t> odepsat</a:t>
            </a:r>
          </a:p>
          <a:p>
            <a:r>
              <a:rPr lang="cs-CZ" sz="2800" dirty="0"/>
              <a:t>Pozor na paralelní zapsání do více kurzů ve stejnou dobu!</a:t>
            </a:r>
          </a:p>
          <a:p>
            <a:pPr lvl="1"/>
            <a:r>
              <a:rPr lang="cs-CZ" sz="2400" dirty="0"/>
              <a:t>Vyučující obou kurzů mají právo vás </a:t>
            </a:r>
            <a:r>
              <a:rPr lang="cs-CZ" sz="2400" b="1" dirty="0"/>
              <a:t>nepřijmout</a:t>
            </a:r>
            <a:endParaRPr lang="cs-CZ" sz="24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9396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21686" r="32140" b="19402"/>
          <a:stretch>
            <a:fillRect/>
          </a:stretch>
        </p:blipFill>
        <p:spPr bwMode="auto">
          <a:xfrm>
            <a:off x="755576" y="260648"/>
            <a:ext cx="7344816" cy="64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475656" y="2891073"/>
            <a:ext cx="158417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851920" y="628092"/>
            <a:ext cx="158417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076056" y="4293096"/>
            <a:ext cx="158417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01" y="4149080"/>
            <a:ext cx="5143500" cy="2381250"/>
          </a:xfrm>
        </p:spPr>
      </p:pic>
    </p:spTree>
    <p:extLst>
      <p:ext uri="{BB962C8B-B14F-4D97-AF65-F5344CB8AC3E}">
        <p14:creationId xmlns:p14="http://schemas.microsoft.com/office/powerpoint/2010/main" val="331425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(Ne)navyšování kapacit kurzů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Nepiště vyučujícím </a:t>
            </a:r>
            <a:r>
              <a:rPr lang="cs-CZ" dirty="0"/>
              <a:t>požadavky o zvýšení kapacity, nemohou to udělat</a:t>
            </a:r>
          </a:p>
          <a:p>
            <a:r>
              <a:rPr lang="cs-CZ" dirty="0"/>
              <a:t>Pokud máte zájem o navštěvování určitého kurzu a je plno na všechny nabízené rozvrhové akce, </a:t>
            </a:r>
            <a:r>
              <a:rPr lang="cs-CZ" b="1" dirty="0"/>
              <a:t>přijďte na první hodinu</a:t>
            </a:r>
            <a:r>
              <a:rPr lang="cs-CZ" dirty="0"/>
              <a:t> a může se stát, že získáte místo někoho, kdo se zapsal, ale nepřišel</a:t>
            </a:r>
          </a:p>
          <a:p>
            <a:r>
              <a:rPr lang="cs-CZ" dirty="0"/>
              <a:t>Celý první týden semestru (kdy je otevřený STAG) se studenti ještě odhlašují z kurzů (např. zjistí, že mají zapsáno víc, než by stíhali), pravidelně proto </a:t>
            </a:r>
            <a:r>
              <a:rPr lang="cs-CZ" b="1" dirty="0"/>
              <a:t>kontrolujte, jestli se neuvolnilo místo </a:t>
            </a:r>
            <a:r>
              <a:rPr lang="cs-CZ" dirty="0"/>
              <a:t>na kurzech</a:t>
            </a:r>
          </a:p>
          <a:p>
            <a:r>
              <a:rPr lang="cs-CZ" dirty="0"/>
              <a:t>Pokud se vám podařilo zapsat na velmi málo kurzů, ozvěte se </a:t>
            </a:r>
            <a:r>
              <a:rPr lang="cs-CZ" b="1" dirty="0"/>
              <a:t>Kamile Večeřové</a:t>
            </a:r>
            <a:r>
              <a:rPr lang="cs-CZ" dirty="0"/>
              <a:t>, řešíme pak individuálně, nejdříve 15.9.</a:t>
            </a:r>
          </a:p>
        </p:txBody>
      </p:sp>
    </p:spTree>
    <p:extLst>
      <p:ext uri="{BB962C8B-B14F-4D97-AF65-F5344CB8AC3E}">
        <p14:creationId xmlns:p14="http://schemas.microsoft.com/office/powerpoint/2010/main" val="1229440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Jak se vyznat v globálním rozvrhu KAA?</a:t>
            </a:r>
            <a:endParaRPr lang="en-US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530120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Ne všechny kurzy v rozvrhu jsou pro váš studijní obor!</a:t>
            </a:r>
          </a:p>
          <a:p>
            <a:r>
              <a:rPr lang="cs-CZ" sz="2000" dirty="0"/>
              <a:t>Stejný kód a jméno kurzu = paralelní kurz, vyberte si jen jeden (např. </a:t>
            </a:r>
            <a:r>
              <a:rPr lang="cs-CZ" sz="2000" dirty="0" err="1"/>
              <a:t>SNT1</a:t>
            </a:r>
            <a:r>
              <a:rPr lang="cs-CZ" sz="2000" dirty="0"/>
              <a:t>)</a:t>
            </a:r>
          </a:p>
          <a:p>
            <a:r>
              <a:rPr lang="cs-CZ" sz="2000" dirty="0"/>
              <a:t> - s výjimkou  </a:t>
            </a:r>
            <a:r>
              <a:rPr lang="cs-CZ" sz="2000" dirty="0" err="1"/>
              <a:t>UJ00</a:t>
            </a:r>
            <a:r>
              <a:rPr lang="cs-CZ" sz="2000" dirty="0"/>
              <a:t> a </a:t>
            </a:r>
            <a:r>
              <a:rPr lang="cs-CZ" sz="2000" dirty="0" err="1"/>
              <a:t>UL00</a:t>
            </a:r>
            <a:r>
              <a:rPr lang="cs-CZ" sz="2000" dirty="0"/>
              <a:t>, kde je nutné zapsat si přednášku a seminář</a:t>
            </a:r>
            <a:endParaRPr lang="en-US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365364"/>
              </p:ext>
            </p:extLst>
          </p:nvPr>
        </p:nvGraphicFramePr>
        <p:xfrm>
          <a:off x="73458" y="1556792"/>
          <a:ext cx="9084087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Dokument" r:id="rId3" imgW="9857953" imgH="3204598" progId="Word.Document.12">
                  <p:embed/>
                </p:oleObj>
              </mc:Choice>
              <mc:Fallback>
                <p:oleObj name="Dokument" r:id="rId3" imgW="9857953" imgH="32045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58" y="1556792"/>
                        <a:ext cx="9084087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7884368" y="263691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815916" y="40770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040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v zahraničí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: </a:t>
            </a:r>
            <a:endParaRPr lang="cs-CZ" dirty="0"/>
          </a:p>
          <a:p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výměnné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 </a:t>
            </a:r>
            <a:r>
              <a:rPr lang="cs-CZ" dirty="0"/>
              <a:t> v Evropě: </a:t>
            </a:r>
            <a:r>
              <a:rPr lang="en-US" dirty="0" err="1"/>
              <a:t>např</a:t>
            </a:r>
            <a:r>
              <a:rPr lang="en-US" dirty="0"/>
              <a:t>. Erasmus+, </a:t>
            </a:r>
            <a:r>
              <a:rPr lang="en-US" dirty="0" err="1"/>
              <a:t>CEEPUS</a:t>
            </a:r>
            <a:endParaRPr lang="cs-CZ" dirty="0"/>
          </a:p>
          <a:p>
            <a:r>
              <a:rPr lang="en-US" dirty="0" err="1"/>
              <a:t>Pobyty</a:t>
            </a:r>
            <a:r>
              <a:rPr lang="en-US" dirty="0"/>
              <a:t> </a:t>
            </a:r>
            <a:r>
              <a:rPr lang="en-US" dirty="0" err="1"/>
              <a:t>sponzorované</a:t>
            </a:r>
            <a:r>
              <a:rPr lang="en-US" dirty="0"/>
              <a:t> </a:t>
            </a:r>
            <a:r>
              <a:rPr lang="en-US" dirty="0" err="1"/>
              <a:t>jednotlivci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institucemi</a:t>
            </a:r>
            <a:r>
              <a:rPr lang="en-US" dirty="0"/>
              <a:t> (</a:t>
            </a:r>
            <a:r>
              <a:rPr lang="en-US" dirty="0" err="1"/>
              <a:t>Merrillův</a:t>
            </a:r>
            <a:r>
              <a:rPr lang="en-US" dirty="0"/>
              <a:t> program </a:t>
            </a:r>
            <a:r>
              <a:rPr lang="en-US" dirty="0" err="1"/>
              <a:t>ročních</a:t>
            </a:r>
            <a:r>
              <a:rPr lang="en-US" dirty="0"/>
              <a:t> </a:t>
            </a:r>
            <a:r>
              <a:rPr lang="en-US" dirty="0" err="1"/>
              <a:t>studijních</a:t>
            </a:r>
            <a:r>
              <a:rPr lang="en-US" dirty="0"/>
              <a:t> </a:t>
            </a:r>
            <a:r>
              <a:rPr lang="en-US" dirty="0" err="1"/>
              <a:t>pobytů</a:t>
            </a:r>
            <a:r>
              <a:rPr lang="en-US" dirty="0"/>
              <a:t> v USA)</a:t>
            </a:r>
            <a:endParaRPr lang="cs-CZ" dirty="0"/>
          </a:p>
          <a:p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mobilita</a:t>
            </a:r>
            <a:r>
              <a:rPr lang="en-US" dirty="0"/>
              <a:t> </a:t>
            </a:r>
            <a:r>
              <a:rPr lang="en-US" dirty="0" err="1"/>
              <a:t>studentů</a:t>
            </a:r>
            <a:r>
              <a:rPr lang="en-US" dirty="0"/>
              <a:t> </a:t>
            </a:r>
            <a:r>
              <a:rPr lang="en-US" dirty="0" err="1"/>
              <a:t>VŠ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Rozvojových</a:t>
            </a:r>
            <a:r>
              <a:rPr lang="en-US" dirty="0"/>
              <a:t> </a:t>
            </a:r>
            <a:r>
              <a:rPr lang="en-US" dirty="0" err="1"/>
              <a:t>programů</a:t>
            </a:r>
            <a:r>
              <a:rPr lang="en-US" dirty="0"/>
              <a:t> </a:t>
            </a:r>
            <a:r>
              <a:rPr lang="en-US" dirty="0" err="1"/>
              <a:t>MŠMT</a:t>
            </a:r>
            <a:r>
              <a:rPr lang="en-US" dirty="0"/>
              <a:t> („</a:t>
            </a:r>
            <a:r>
              <a:rPr lang="en-US" dirty="0" err="1"/>
              <a:t>freemovers</a:t>
            </a:r>
            <a:r>
              <a:rPr lang="en-US" dirty="0"/>
              <a:t>“, </a:t>
            </a:r>
            <a:r>
              <a:rPr lang="en-US" dirty="0" err="1"/>
              <a:t>přímá</a:t>
            </a:r>
            <a:r>
              <a:rPr lang="en-US" dirty="0"/>
              <a:t> </a:t>
            </a:r>
            <a:r>
              <a:rPr lang="en-US" dirty="0" err="1"/>
              <a:t>smluvní</a:t>
            </a:r>
            <a:r>
              <a:rPr lang="en-US" dirty="0"/>
              <a:t> </a:t>
            </a:r>
            <a:r>
              <a:rPr lang="en-US" dirty="0" err="1"/>
              <a:t>spolupráce</a:t>
            </a:r>
            <a:r>
              <a:rPr lang="en-US" dirty="0"/>
              <a:t>)</a:t>
            </a:r>
            <a:r>
              <a:rPr lang="cs-CZ" dirty="0"/>
              <a:t>: většinou země mimo EU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Aktuální informace a přehled škol, se kterými má </a:t>
            </a:r>
            <a:r>
              <a:rPr lang="cs-CZ" dirty="0" err="1"/>
              <a:t>KAA</a:t>
            </a:r>
            <a:r>
              <a:rPr lang="cs-CZ" dirty="0"/>
              <a:t> smlouvu, a </a:t>
            </a:r>
            <a:r>
              <a:rPr lang="cs-CZ" dirty="0" err="1"/>
              <a:t>FAQs</a:t>
            </a:r>
            <a:r>
              <a:rPr lang="cs-CZ" dirty="0"/>
              <a:t> najdete na </a:t>
            </a:r>
            <a:r>
              <a:rPr lang="cs-CZ" dirty="0">
                <a:hlinkClick r:id="rId2"/>
              </a:rPr>
              <a:t>https://anglistika.upol.cz/stavajicim-studentum/studium-v-zahranici/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554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v zahraničí: Erasmus+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79532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Anglicky</a:t>
            </a:r>
            <a:r>
              <a:rPr lang="en-US" sz="2000" dirty="0"/>
              <a:t> </a:t>
            </a:r>
            <a:r>
              <a:rPr lang="en-US" sz="2000" dirty="0" err="1"/>
              <a:t>psaná</a:t>
            </a:r>
            <a:r>
              <a:rPr lang="en-US" sz="2000" dirty="0"/>
              <a:t> </a:t>
            </a:r>
            <a:r>
              <a:rPr lang="en-US" sz="2000" dirty="0" err="1"/>
              <a:t>přihláška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obsahovat</a:t>
            </a:r>
            <a:r>
              <a:rPr lang="cs-CZ" sz="2000" dirty="0"/>
              <a:t> mj.</a:t>
            </a:r>
            <a:r>
              <a:rPr lang="en-US" sz="2000" dirty="0"/>
              <a:t>: </a:t>
            </a:r>
            <a:endParaRPr lang="cs-CZ" sz="2000" dirty="0"/>
          </a:p>
          <a:p>
            <a:r>
              <a:rPr lang="en-US" sz="2000" dirty="0" err="1"/>
              <a:t>strukturovaný</a:t>
            </a:r>
            <a:r>
              <a:rPr lang="en-US" sz="2000" dirty="0"/>
              <a:t> </a:t>
            </a:r>
            <a:r>
              <a:rPr lang="en-US" sz="2000" dirty="0" err="1"/>
              <a:t>životopis</a:t>
            </a:r>
            <a:r>
              <a:rPr lang="en-US" sz="2000" dirty="0"/>
              <a:t> v </a:t>
            </a:r>
            <a:r>
              <a:rPr lang="en-US" sz="2000" dirty="0" err="1"/>
              <a:t>angličtině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en-US" sz="2000" b="1" dirty="0" err="1"/>
              <a:t>kontakty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vyučující</a:t>
            </a:r>
            <a:r>
              <a:rPr lang="en-US" sz="2000" b="1" dirty="0"/>
              <a:t>, </a:t>
            </a:r>
            <a:r>
              <a:rPr lang="en-US" sz="2000" b="1" dirty="0" err="1"/>
              <a:t>kteří</a:t>
            </a:r>
            <a:r>
              <a:rPr lang="en-US" sz="2000" b="1" dirty="0"/>
              <a:t> </a:t>
            </a:r>
            <a:r>
              <a:rPr lang="en-US" sz="2000" b="1" dirty="0" err="1"/>
              <a:t>mohou</a:t>
            </a:r>
            <a:r>
              <a:rPr lang="en-US" sz="2000" b="1" dirty="0"/>
              <a:t> </a:t>
            </a:r>
            <a:r>
              <a:rPr lang="en-US" sz="2000" b="1" dirty="0" err="1"/>
              <a:t>podpořit</a:t>
            </a:r>
            <a:r>
              <a:rPr lang="en-US" sz="2000" b="1" dirty="0"/>
              <a:t> </a:t>
            </a:r>
            <a:r>
              <a:rPr lang="en-US" sz="2000" b="1" dirty="0" err="1"/>
              <a:t>žádost</a:t>
            </a:r>
            <a:r>
              <a:rPr lang="en-US" sz="2000" b="1" dirty="0"/>
              <a:t> (</a:t>
            </a:r>
            <a:r>
              <a:rPr lang="en-US" sz="2000" b="1" dirty="0" err="1"/>
              <a:t>alespoň</a:t>
            </a:r>
            <a:r>
              <a:rPr lang="en-US" sz="2000" b="1" dirty="0"/>
              <a:t> </a:t>
            </a:r>
            <a:r>
              <a:rPr lang="en-US" sz="2000" b="1" dirty="0" err="1"/>
              <a:t>jeden</a:t>
            </a:r>
            <a:r>
              <a:rPr lang="en-US" sz="2000" b="1" dirty="0"/>
              <a:t> z KAA) </a:t>
            </a:r>
            <a:endParaRPr lang="cs-CZ" sz="2000" b="1" dirty="0"/>
          </a:p>
          <a:p>
            <a:r>
              <a:rPr lang="en-US" sz="2000" dirty="0"/>
              <a:t>statement of purpose (</a:t>
            </a:r>
            <a:r>
              <a:rPr lang="en-US" sz="2000" dirty="0" err="1"/>
              <a:t>jasná</a:t>
            </a:r>
            <a:r>
              <a:rPr lang="en-US" sz="2000" dirty="0"/>
              <a:t> </a:t>
            </a:r>
            <a:r>
              <a:rPr lang="en-US" sz="2000" dirty="0" err="1"/>
              <a:t>představa</a:t>
            </a:r>
            <a:r>
              <a:rPr lang="en-US" sz="2000" dirty="0"/>
              <a:t> o </a:t>
            </a:r>
            <a:r>
              <a:rPr lang="en-US" sz="2000" dirty="0" err="1"/>
              <a:t>studiu</a:t>
            </a:r>
            <a:r>
              <a:rPr lang="en-US" sz="2000" dirty="0"/>
              <a:t> </a:t>
            </a:r>
            <a:r>
              <a:rPr lang="en-US" sz="2000" dirty="0" err="1"/>
              <a:t>korespondující</a:t>
            </a:r>
            <a:r>
              <a:rPr lang="en-US" sz="2000" dirty="0"/>
              <a:t> se </a:t>
            </a:r>
            <a:r>
              <a:rPr lang="en-US" sz="2000" dirty="0" err="1"/>
              <a:t>studijním</a:t>
            </a:r>
            <a:r>
              <a:rPr lang="en-US" sz="2000" dirty="0"/>
              <a:t> </a:t>
            </a:r>
            <a:r>
              <a:rPr lang="en-US" sz="2000" dirty="0" err="1"/>
              <a:t>oborem</a:t>
            </a:r>
            <a:r>
              <a:rPr lang="en-US" sz="2000" dirty="0"/>
              <a:t> </a:t>
            </a:r>
            <a:r>
              <a:rPr lang="en-US" sz="2000" dirty="0" err="1"/>
              <a:t>studenta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UP)</a:t>
            </a:r>
            <a:endParaRPr lang="cs-CZ" sz="2000" dirty="0"/>
          </a:p>
          <a:p>
            <a:r>
              <a:rPr lang="en-US" sz="2000" b="1" dirty="0" err="1"/>
              <a:t>přehled</a:t>
            </a:r>
            <a:r>
              <a:rPr lang="en-US" sz="2000" b="1" dirty="0"/>
              <a:t> </a:t>
            </a:r>
            <a:r>
              <a:rPr lang="en-US" sz="2000" b="1" dirty="0" err="1"/>
              <a:t>akademických</a:t>
            </a:r>
            <a:r>
              <a:rPr lang="en-US" sz="2000" b="1" dirty="0"/>
              <a:t> </a:t>
            </a:r>
            <a:r>
              <a:rPr lang="en-US" sz="2000" b="1" dirty="0" err="1"/>
              <a:t>výsledků</a:t>
            </a:r>
            <a:r>
              <a:rPr lang="en-US" sz="2000" b="1" dirty="0"/>
              <a:t> </a:t>
            </a:r>
            <a:r>
              <a:rPr lang="en-US" sz="2000" b="1" dirty="0" err="1"/>
              <a:t>za</a:t>
            </a:r>
            <a:r>
              <a:rPr lang="en-US" sz="2000" b="1" dirty="0"/>
              <a:t> </a:t>
            </a:r>
            <a:r>
              <a:rPr lang="en-US" sz="2000" b="1" dirty="0" err="1"/>
              <a:t>celou</a:t>
            </a:r>
            <a:r>
              <a:rPr lang="en-US" sz="2000" b="1" dirty="0"/>
              <a:t> </a:t>
            </a:r>
            <a:r>
              <a:rPr lang="en-US" sz="2000" b="1" dirty="0" err="1"/>
              <a:t>dobu</a:t>
            </a:r>
            <a:r>
              <a:rPr lang="en-US" sz="2000" b="1" dirty="0"/>
              <a:t> </a:t>
            </a:r>
            <a:r>
              <a:rPr lang="en-US" sz="2000" b="1" dirty="0" err="1"/>
              <a:t>vašeho</a:t>
            </a:r>
            <a:r>
              <a:rPr lang="en-US" sz="2000" b="1" dirty="0"/>
              <a:t> </a:t>
            </a:r>
            <a:r>
              <a:rPr lang="en-US" sz="2000" b="1" dirty="0" err="1"/>
              <a:t>univerzitního</a:t>
            </a:r>
            <a:r>
              <a:rPr lang="en-US" sz="2000" b="1" dirty="0"/>
              <a:t> </a:t>
            </a:r>
            <a:r>
              <a:rPr lang="en-US" sz="2000" b="1" dirty="0" err="1"/>
              <a:t>studia</a:t>
            </a:r>
            <a:endParaRPr lang="cs-CZ" sz="2000" b="1" dirty="0"/>
          </a:p>
          <a:p>
            <a:r>
              <a:rPr lang="en-US" sz="2000" b="1" dirty="0" err="1"/>
              <a:t>vzorek</a:t>
            </a:r>
            <a:r>
              <a:rPr lang="en-US" sz="2000" b="1" dirty="0"/>
              <a:t> </a:t>
            </a:r>
            <a:r>
              <a:rPr lang="en-US" sz="2000" b="1" dirty="0" err="1"/>
              <a:t>akademické</a:t>
            </a:r>
            <a:r>
              <a:rPr lang="en-US" sz="2000" b="1" dirty="0"/>
              <a:t> </a:t>
            </a:r>
            <a:r>
              <a:rPr lang="en-US" sz="2000" b="1" dirty="0" err="1"/>
              <a:t>práce</a:t>
            </a:r>
            <a:r>
              <a:rPr lang="en-US" sz="2000" b="1" dirty="0"/>
              <a:t> (</a:t>
            </a:r>
            <a:r>
              <a:rPr lang="en-US" sz="2000" b="1" dirty="0" err="1"/>
              <a:t>esej</a:t>
            </a:r>
            <a:r>
              <a:rPr lang="en-US" sz="2000" b="1" dirty="0"/>
              <a:t> </a:t>
            </a:r>
            <a:r>
              <a:rPr lang="en-US" sz="2000" b="1" dirty="0" err="1"/>
              <a:t>atd</a:t>
            </a:r>
            <a:r>
              <a:rPr lang="en-US" sz="2000" b="1" dirty="0"/>
              <a:t>.)</a:t>
            </a:r>
            <a:endParaRPr lang="cs-CZ" sz="2000" b="1" dirty="0"/>
          </a:p>
          <a:p>
            <a:endParaRPr lang="cs-CZ" sz="2000" b="1" dirty="0"/>
          </a:p>
          <a:p>
            <a:r>
              <a:rPr lang="cs-CZ" sz="2000" dirty="0"/>
              <a:t>Vyjet je možné až </a:t>
            </a:r>
            <a:r>
              <a:rPr lang="cs-CZ" sz="2000" b="1" dirty="0"/>
              <a:t>po ukončení 1. ročníku Bc. studia</a:t>
            </a:r>
            <a:r>
              <a:rPr lang="cs-CZ" sz="2000" dirty="0"/>
              <a:t>, ale hlásit se můžete již v 1. ročníku </a:t>
            </a:r>
          </a:p>
          <a:p>
            <a:r>
              <a:rPr lang="cs-CZ" sz="2000"/>
              <a:t>Další </a:t>
            </a:r>
            <a:r>
              <a:rPr lang="cs-CZ" sz="2000" dirty="0"/>
              <a:t>výběrové řízení Erasmus+ bude zahájeno v lednu (výjezd v dalším </a:t>
            </a:r>
            <a:r>
              <a:rPr lang="cs-CZ" sz="2000" dirty="0" err="1"/>
              <a:t>ak</a:t>
            </a:r>
            <a:r>
              <a:rPr lang="cs-CZ" sz="2000" dirty="0"/>
              <a:t>. roce)</a:t>
            </a:r>
          </a:p>
          <a:p>
            <a:r>
              <a:rPr lang="cs-CZ" sz="2000" dirty="0"/>
              <a:t>Pozor, někde je požadovaná aspoň minimální znalost jazyka hostitelské země – přizpůsobte tomu výběr cizích jazyků v rámci C kreditů</a:t>
            </a:r>
            <a:endParaRPr lang="cs-CZ" sz="2000" b="1" dirty="0"/>
          </a:p>
          <a:p>
            <a:r>
              <a:rPr lang="cs-CZ" sz="2000" dirty="0"/>
              <a:t>Ostatní výběrová řízení: sledujte stránky UP a </a:t>
            </a:r>
            <a:r>
              <a:rPr lang="cs-CZ" sz="2000" dirty="0" err="1"/>
              <a:t>KAA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6462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poradci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Anglická</a:t>
            </a:r>
            <a:r>
              <a:rPr lang="en-US" dirty="0"/>
              <a:t> </a:t>
            </a:r>
            <a:r>
              <a:rPr lang="en-US" dirty="0" err="1"/>
              <a:t>filologie</a:t>
            </a:r>
            <a:r>
              <a:rPr lang="cs-CZ" dirty="0"/>
              <a:t>, Bc.</a:t>
            </a:r>
            <a:r>
              <a:rPr lang="en-US" dirty="0"/>
              <a:t> </a:t>
            </a:r>
            <a:r>
              <a:rPr lang="en-US" dirty="0" err="1"/>
              <a:t>studium</a:t>
            </a:r>
            <a:endParaRPr lang="en-US" dirty="0"/>
          </a:p>
          <a:p>
            <a:pPr lvl="1"/>
            <a:r>
              <a:rPr lang="cs-CZ" dirty="0"/>
              <a:t>Mgr. </a:t>
            </a:r>
            <a:r>
              <a:rPr lang="en-US" b="1" dirty="0"/>
              <a:t>Helena </a:t>
            </a:r>
            <a:r>
              <a:rPr lang="en-US" b="1" dirty="0" err="1"/>
              <a:t>Tylšarová</a:t>
            </a:r>
            <a:br>
              <a:rPr lang="cs-CZ" dirty="0"/>
            </a:br>
            <a:r>
              <a:rPr lang="en-US" dirty="0"/>
              <a:t>helena.tylsarova@upol.cz</a:t>
            </a:r>
            <a:endParaRPr lang="cs-CZ" dirty="0"/>
          </a:p>
          <a:p>
            <a:r>
              <a:rPr lang="cs-CZ" dirty="0"/>
              <a:t>Angličtina se zaměřením na komunitní tlumočení a překlad, Bc. Studium</a:t>
            </a:r>
          </a:p>
          <a:p>
            <a:pPr lvl="1"/>
            <a:r>
              <a:rPr lang="cs-CZ" dirty="0"/>
              <a:t>Mgr. </a:t>
            </a:r>
            <a:r>
              <a:rPr lang="cs-CZ" b="1" dirty="0"/>
              <a:t>Michaela </a:t>
            </a:r>
            <a:r>
              <a:rPr lang="cs-CZ" b="1" dirty="0" err="1"/>
              <a:t>Trlifajová</a:t>
            </a:r>
            <a:br>
              <a:rPr lang="cs-CZ"/>
            </a:br>
            <a:r>
              <a:rPr lang="cs-CZ"/>
              <a:t>michaela.trlifajova@</a:t>
            </a:r>
            <a:r>
              <a:rPr lang="cs-CZ" dirty="0"/>
              <a:t>upol.cz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7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54" y="3129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Jak se vyznat ve studijních plánech?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645888"/>
              </p:ext>
            </p:extLst>
          </p:nvPr>
        </p:nvGraphicFramePr>
        <p:xfrm>
          <a:off x="622414" y="2096628"/>
          <a:ext cx="7920880" cy="4356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3337">
                  <a:extLst>
                    <a:ext uri="{9D8B030D-6E8A-4147-A177-3AD203B41FA5}">
                      <a16:colId xmlns:a16="http://schemas.microsoft.com/office/drawing/2014/main" val="3520207715"/>
                    </a:ext>
                  </a:extLst>
                </a:gridCol>
                <a:gridCol w="1377175">
                  <a:extLst>
                    <a:ext uri="{9D8B030D-6E8A-4147-A177-3AD203B41FA5}">
                      <a16:colId xmlns:a16="http://schemas.microsoft.com/office/drawing/2014/main" val="3863876023"/>
                    </a:ext>
                  </a:extLst>
                </a:gridCol>
                <a:gridCol w="1885184">
                  <a:extLst>
                    <a:ext uri="{9D8B030D-6E8A-4147-A177-3AD203B41FA5}">
                      <a16:colId xmlns:a16="http://schemas.microsoft.com/office/drawing/2014/main" val="1188885294"/>
                    </a:ext>
                  </a:extLst>
                </a:gridCol>
                <a:gridCol w="1885184">
                  <a:extLst>
                    <a:ext uri="{9D8B030D-6E8A-4147-A177-3AD203B41FA5}">
                      <a16:colId xmlns:a16="http://schemas.microsoft.com/office/drawing/2014/main" val="4002600483"/>
                    </a:ext>
                  </a:extLst>
                </a:gridCol>
              </a:tblGrid>
              <a:tr h="42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Kredity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Počet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547824"/>
                  </a:ext>
                </a:extLst>
              </a:tr>
              <a:tr h="881997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Povinné předměty A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povinný základ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29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635980"/>
                  </a:ext>
                </a:extLst>
              </a:tr>
              <a:tr h="88199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diplomové semináře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15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00329"/>
                  </a:ext>
                </a:extLst>
              </a:tr>
              <a:tr h="42768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filozofie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57735"/>
                  </a:ext>
                </a:extLst>
              </a:tr>
              <a:tr h="42768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Povinně volitelné předměty B 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cizí jazyky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129997"/>
                  </a:ext>
                </a:extLst>
              </a:tr>
              <a:tr h="45431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115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92660"/>
                  </a:ext>
                </a:extLst>
              </a:tr>
              <a:tr h="42768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Volitelné předměty C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17699"/>
                  </a:ext>
                </a:extLst>
              </a:tr>
              <a:tr h="427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Celkem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180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91346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158918" y="3755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414" y="1454336"/>
            <a:ext cx="283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Corbel" panose="020B0503020204020204" pitchFamily="34" charset="0"/>
              </a:rPr>
              <a:t>Anglická filologie:</a:t>
            </a:r>
          </a:p>
        </p:txBody>
      </p:sp>
    </p:spTree>
    <p:extLst>
      <p:ext uri="{BB962C8B-B14F-4D97-AF65-F5344CB8AC3E}">
        <p14:creationId xmlns:p14="http://schemas.microsoft.com/office/powerpoint/2010/main" val="6718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3528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anglistika.upol.cz</a:t>
            </a:r>
            <a:endParaRPr lang="cs-CZ" dirty="0"/>
          </a:p>
          <a:p>
            <a:pPr marL="0" indent="0">
              <a:buNone/>
            </a:pPr>
            <a:endParaRPr lang="cs-CZ" sz="500" dirty="0">
              <a:hlinkClick r:id="rId3" action="ppaction://hlinkfile"/>
            </a:endParaRPr>
          </a:p>
          <a:p>
            <a:pPr marL="0" indent="0">
              <a:buNone/>
            </a:pPr>
            <a:r>
              <a:rPr lang="cs-CZ" dirty="0">
                <a:hlinkClick r:id="rId4"/>
              </a:rPr>
              <a:t>fb.com/</a:t>
            </a:r>
            <a:r>
              <a:rPr lang="cs-CZ" dirty="0" err="1">
                <a:hlinkClick r:id="rId4"/>
              </a:rPr>
              <a:t>kaa.upol</a:t>
            </a:r>
            <a:endParaRPr lang="cs-CZ" dirty="0"/>
          </a:p>
          <a:p>
            <a:pPr marL="0" indent="0">
              <a:buNone/>
            </a:pPr>
            <a:endParaRPr lang="cs-CZ" sz="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hlinkClick r:id="rId5"/>
              </a:rPr>
              <a:t>instagram.com/</a:t>
            </a:r>
            <a:r>
              <a:rPr lang="cs-CZ" dirty="0" err="1">
                <a:hlinkClick r:id="rId5"/>
              </a:rPr>
              <a:t>kaa_upol</a:t>
            </a:r>
            <a:endParaRPr lang="cs-CZ" dirty="0"/>
          </a:p>
          <a:p>
            <a:pPr marL="0" indent="0">
              <a:buNone/>
            </a:pPr>
            <a:endParaRPr lang="cs-CZ" sz="500" dirty="0"/>
          </a:p>
          <a:p>
            <a:pPr marL="0" indent="0">
              <a:buNone/>
            </a:pPr>
            <a:r>
              <a:rPr lang="cs-CZ" dirty="0">
                <a:hlinkClick r:id="rId6"/>
              </a:rPr>
              <a:t>moodle.upol.cz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Více </a:t>
            </a:r>
            <a:r>
              <a:rPr lang="cs-CZ" dirty="0"/>
              <a:t>informací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1200290"/>
            <a:ext cx="3960000" cy="24608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4072472"/>
            <a:ext cx="3960000" cy="24202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4073480"/>
            <a:ext cx="3854191" cy="24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7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https://moodle.upol.cz/</a:t>
            </a:r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Noví studenti mají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povinnost přihlásit se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do </a:t>
            </a:r>
            <a:r>
              <a:rPr lang="cs-CZ" dirty="0" err="1">
                <a:solidFill>
                  <a:srgbClr val="FF0000"/>
                </a:solidFill>
              </a:rPr>
              <a:t>Moodle</a:t>
            </a:r>
            <a:r>
              <a:rPr lang="cs-CZ" dirty="0">
                <a:solidFill>
                  <a:srgbClr val="FF0000"/>
                </a:solidFill>
              </a:rPr>
              <a:t> kurzu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„DISCUSSION FORUM KAA“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Důležitá oznámení, upozornění, pozvánky, atd.</a:t>
            </a: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cs-CZ" dirty="0"/>
              <a:t>ostatní kurzy se vám automaticky zobrazí poté, co se na ně přihlásíte ve </a:t>
            </a:r>
            <a:r>
              <a:rPr lang="cs-CZ" dirty="0" err="1"/>
              <a:t>STAGu</a:t>
            </a:r>
            <a:endParaRPr lang="cs-CZ" dirty="0"/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cs-CZ" dirty="0"/>
              <a:t>přihlašovací údaje stejné jako do </a:t>
            </a:r>
            <a:r>
              <a:rPr lang="cs-CZ" dirty="0" err="1"/>
              <a:t>STAGu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89" y="1340768"/>
            <a:ext cx="3854191" cy="24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11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DIDAKTIKA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Nabídka studia didaktiky anglického jazyka: </a:t>
            </a:r>
            <a:r>
              <a:rPr lang="cs-CZ" dirty="0" err="1"/>
              <a:t>KAA</a:t>
            </a:r>
            <a:r>
              <a:rPr lang="cs-CZ" dirty="0"/>
              <a:t>/</a:t>
            </a:r>
            <a:r>
              <a:rPr lang="cs-CZ" dirty="0" err="1"/>
              <a:t>DI1</a:t>
            </a:r>
            <a:r>
              <a:rPr lang="cs-CZ" dirty="0"/>
              <a:t>, </a:t>
            </a:r>
            <a:r>
              <a:rPr lang="cs-CZ" dirty="0" err="1"/>
              <a:t>KAA</a:t>
            </a:r>
            <a:r>
              <a:rPr lang="cs-CZ" dirty="0"/>
              <a:t>/</a:t>
            </a:r>
            <a:r>
              <a:rPr lang="cs-CZ" dirty="0" err="1"/>
              <a:t>DI2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Garantka: Mgr. Andrea Ramešová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Předměty jsou určeny studentům, kteří vyučují angličtinu, nebo chtějí vyučovat angličtinu v průběhu studia, ale nemají žádnou teoretickou, ani praktickou přípravu, a těm, kteří se o výuce angličtiny chtějí něco dozvědět. </a:t>
            </a:r>
          </a:p>
          <a:p>
            <a:r>
              <a:rPr lang="cs-CZ" dirty="0"/>
              <a:t>Studenti se mohou přihlásit do obou kurzů současně, nebo si je zapsat postupně. </a:t>
            </a:r>
          </a:p>
          <a:p>
            <a:r>
              <a:rPr lang="cs-CZ" dirty="0"/>
              <a:t>Kurzy se budou otevírat v zimním i letním semestru.</a:t>
            </a:r>
          </a:p>
        </p:txBody>
      </p:sp>
    </p:spTree>
    <p:extLst>
      <p:ext uri="{BB962C8B-B14F-4D97-AF65-F5344CB8AC3E}">
        <p14:creationId xmlns:p14="http://schemas.microsoft.com/office/powerpoint/2010/main" val="1405118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cs-CZ" dirty="0" err="1"/>
              <a:t>ázemí</a:t>
            </a:r>
            <a:r>
              <a:rPr lang="cs-CZ" dirty="0"/>
              <a:t> pro studenty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„CCCS“ – knihovna KAA, 3NP u auly (3.31)</a:t>
            </a:r>
          </a:p>
          <a:p>
            <a:pPr lvl="1"/>
            <a:r>
              <a:rPr lang="cs-CZ" dirty="0"/>
              <a:t>Literatura, PC, tisk, mimořádné semináře/workshopy, </a:t>
            </a:r>
            <a:r>
              <a:rPr lang="cs-CZ" dirty="0" err="1"/>
              <a:t>hang</a:t>
            </a:r>
            <a:r>
              <a:rPr lang="cs-CZ" dirty="0"/>
              <a:t>-out </a:t>
            </a:r>
            <a:r>
              <a:rPr lang="cs-CZ" dirty="0" err="1"/>
              <a:t>space</a:t>
            </a:r>
            <a:endParaRPr lang="cs-CZ" dirty="0"/>
          </a:p>
          <a:p>
            <a:r>
              <a:rPr lang="cs-CZ" dirty="0"/>
              <a:t>Studovny FF UP v suterénu</a:t>
            </a:r>
          </a:p>
          <a:p>
            <a:r>
              <a:rPr lang="cs-CZ" dirty="0"/>
              <a:t>Centrální Knihovna UP (naproti)</a:t>
            </a:r>
          </a:p>
          <a:p>
            <a:pPr lvl="1"/>
            <a:r>
              <a:rPr lang="cs-CZ" dirty="0"/>
              <a:t>Pohodlné zázemí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748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51665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>Díky!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4" y="3963896"/>
            <a:ext cx="3503772" cy="11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54" y="3129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Jak se vyznat ve studijních plánech?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01963"/>
              </p:ext>
            </p:extLst>
          </p:nvPr>
        </p:nvGraphicFramePr>
        <p:xfrm>
          <a:off x="622414" y="2096628"/>
          <a:ext cx="7920880" cy="4356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3337">
                  <a:extLst>
                    <a:ext uri="{9D8B030D-6E8A-4147-A177-3AD203B41FA5}">
                      <a16:colId xmlns:a16="http://schemas.microsoft.com/office/drawing/2014/main" val="3520207715"/>
                    </a:ext>
                  </a:extLst>
                </a:gridCol>
                <a:gridCol w="1377175">
                  <a:extLst>
                    <a:ext uri="{9D8B030D-6E8A-4147-A177-3AD203B41FA5}">
                      <a16:colId xmlns:a16="http://schemas.microsoft.com/office/drawing/2014/main" val="3863876023"/>
                    </a:ext>
                  </a:extLst>
                </a:gridCol>
                <a:gridCol w="1885184">
                  <a:extLst>
                    <a:ext uri="{9D8B030D-6E8A-4147-A177-3AD203B41FA5}">
                      <a16:colId xmlns:a16="http://schemas.microsoft.com/office/drawing/2014/main" val="1188885294"/>
                    </a:ext>
                  </a:extLst>
                </a:gridCol>
                <a:gridCol w="1885184">
                  <a:extLst>
                    <a:ext uri="{9D8B030D-6E8A-4147-A177-3AD203B41FA5}">
                      <a16:colId xmlns:a16="http://schemas.microsoft.com/office/drawing/2014/main" val="4002600483"/>
                    </a:ext>
                  </a:extLst>
                </a:gridCol>
              </a:tblGrid>
              <a:tr h="42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Kredity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Počet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547824"/>
                  </a:ext>
                </a:extLst>
              </a:tr>
              <a:tr h="88199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Povinné předměty A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povinný základ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82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635980"/>
                  </a:ext>
                </a:extLst>
              </a:tr>
              <a:tr h="130967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diplomové semináře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00329"/>
                  </a:ext>
                </a:extLst>
              </a:tr>
              <a:tr h="881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Povinně volitelné předměty B 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moduly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74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129997"/>
                  </a:ext>
                </a:extLst>
              </a:tr>
              <a:tr h="42768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Volitelné předměty C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17699"/>
                  </a:ext>
                </a:extLst>
              </a:tr>
              <a:tr h="427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Celkem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180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91346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158918" y="3755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414" y="1454336"/>
            <a:ext cx="625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Corbel" panose="020B0503020204020204" pitchFamily="34" charset="0"/>
              </a:rPr>
              <a:t>Angličtina pro tlumočení a překlad (ATP):</a:t>
            </a:r>
          </a:p>
        </p:txBody>
      </p:sp>
    </p:spTree>
    <p:extLst>
      <p:ext uri="{BB962C8B-B14F-4D97-AF65-F5344CB8AC3E}">
        <p14:creationId xmlns:p14="http://schemas.microsoft.com/office/powerpoint/2010/main" val="328653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Povinné předměty A: nutné splnit všechny v předepsané skladbě</a:t>
            </a:r>
          </a:p>
          <a:p>
            <a:r>
              <a:rPr lang="cs-CZ" dirty="0"/>
              <a:t>Povinně volitelné předměty B: nutné splnit předepsaná minima kreditů v jednotlivých modulech (výběr konkrétních předmětů  je na studentovi)</a:t>
            </a:r>
          </a:p>
          <a:p>
            <a:r>
              <a:rPr lang="cs-CZ" dirty="0"/>
              <a:t>Volitelné předměty C:</a:t>
            </a:r>
          </a:p>
          <a:p>
            <a:pPr lvl="1"/>
            <a:r>
              <a:rPr lang="cs-CZ" b="1" dirty="0"/>
              <a:t>kredity B nad rámec předepsaného minima z vlastního studijního programu (doporučujeme)</a:t>
            </a:r>
          </a:p>
          <a:p>
            <a:pPr lvl="1"/>
            <a:r>
              <a:rPr lang="cs-CZ" dirty="0"/>
              <a:t>kredity z ostatních studijních programů na KAA</a:t>
            </a:r>
          </a:p>
          <a:p>
            <a:pPr lvl="1"/>
            <a:r>
              <a:rPr lang="cs-CZ" dirty="0"/>
              <a:t>kurzy z nabídky ostatních kateder na FF </a:t>
            </a:r>
          </a:p>
          <a:p>
            <a:pPr lvl="1"/>
            <a:r>
              <a:rPr lang="cs-CZ" dirty="0">
                <a:ea typeface="Times New Roman" panose="02020603050405020304" pitchFamily="18" charset="0"/>
                <a:cs typeface="Arial" panose="020B0604020202020204" pitchFamily="34" charset="0"/>
              </a:rPr>
              <a:t>kurzy z nabídky ostatních fakult (max. 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3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Povinný základ A - skladba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2930" y="414908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Rozsah</a:t>
            </a:r>
            <a:r>
              <a:rPr lang="cs-CZ" dirty="0">
                <a:latin typeface="Corbel" panose="020B0503020204020204" pitchFamily="34" charset="0"/>
              </a:rPr>
              <a:t>: 2+2+0 = přednáška 2x45 min + seminář 2x45 min + cvičení 0 min </a:t>
            </a:r>
          </a:p>
          <a:p>
            <a:r>
              <a:rPr lang="cs-CZ" dirty="0">
                <a:latin typeface="Corbel" panose="020B0503020204020204" pitchFamily="34" charset="0"/>
              </a:rPr>
              <a:t>                 </a:t>
            </a:r>
            <a:r>
              <a:rPr lang="en-US" dirty="0">
                <a:latin typeface="Corbel" panose="020B0503020204020204" pitchFamily="34" charset="0"/>
              </a:rPr>
              <a:t>0+0+0 = </a:t>
            </a:r>
            <a:r>
              <a:rPr lang="en-US" dirty="0" err="1">
                <a:latin typeface="Corbel" panose="020B0503020204020204" pitchFamily="34" charset="0"/>
              </a:rPr>
              <a:t>nevyu</a:t>
            </a:r>
            <a:r>
              <a:rPr lang="cs-CZ" dirty="0" err="1">
                <a:latin typeface="Corbel" panose="020B0503020204020204" pitchFamily="34" charset="0"/>
              </a:rPr>
              <a:t>čovaná</a:t>
            </a:r>
            <a:r>
              <a:rPr lang="cs-CZ" dirty="0">
                <a:latin typeface="Corbel" panose="020B0503020204020204" pitchFamily="34" charset="0"/>
              </a:rPr>
              <a:t> zkouška (podmiňující předměty viz STAG)</a:t>
            </a:r>
          </a:p>
          <a:p>
            <a:r>
              <a:rPr lang="cs-CZ" dirty="0">
                <a:latin typeface="Corbel" panose="020B0503020204020204" pitchFamily="34" charset="0"/>
              </a:rPr>
              <a:t>                 0+2+0 = seminář (90 min) – většina kurzů na KAA (1x týdně)</a:t>
            </a:r>
          </a:p>
          <a:p>
            <a:r>
              <a:rPr lang="cs-CZ" dirty="0">
                <a:latin typeface="Corbel" panose="020B0503020204020204" pitchFamily="34" charset="0"/>
              </a:rPr>
              <a:t>(Kurzy Úvod do …: k přednášce je nutné si zapsat i seminář v tomtéž semestru)</a:t>
            </a:r>
          </a:p>
          <a:p>
            <a:r>
              <a:rPr lang="cs-CZ" dirty="0">
                <a:latin typeface="Corbel" panose="020B0503020204020204" pitchFamily="34" charset="0"/>
              </a:rPr>
              <a:t>Doporučený ročník (orientační údaj): Z; L; ZL (= otevírá se v ZS i LS)</a:t>
            </a:r>
          </a:p>
          <a:p>
            <a:r>
              <a:rPr lang="cs-CZ" b="1" dirty="0">
                <a:latin typeface="Corbel" panose="020B0503020204020204" pitchFamily="34" charset="0"/>
              </a:rPr>
              <a:t>Typ</a:t>
            </a:r>
            <a:r>
              <a:rPr lang="cs-CZ" dirty="0">
                <a:latin typeface="Corbel" panose="020B0503020204020204" pitchFamily="34" charset="0"/>
              </a:rPr>
              <a:t> </a:t>
            </a:r>
            <a:r>
              <a:rPr lang="cs-CZ" b="1" dirty="0">
                <a:latin typeface="Corbel" panose="020B0503020204020204" pitchFamily="34" charset="0"/>
              </a:rPr>
              <a:t>ukončení:</a:t>
            </a:r>
            <a:r>
              <a:rPr lang="cs-CZ" dirty="0">
                <a:latin typeface="Corbel" panose="020B0503020204020204" pitchFamily="34" charset="0"/>
              </a:rPr>
              <a:t> </a:t>
            </a:r>
          </a:p>
          <a:p>
            <a:r>
              <a:rPr lang="cs-CZ" dirty="0">
                <a:latin typeface="Corbel" panose="020B0503020204020204" pitchFamily="34" charset="0"/>
              </a:rPr>
              <a:t>	zápočet </a:t>
            </a:r>
            <a:r>
              <a:rPr lang="cs-CZ" b="1" dirty="0">
                <a:latin typeface="Corbel" panose="020B0503020204020204" pitchFamily="34" charset="0"/>
              </a:rPr>
              <a:t>z (uspěl/neuspěl)</a:t>
            </a:r>
          </a:p>
          <a:p>
            <a:r>
              <a:rPr lang="cs-CZ" dirty="0">
                <a:latin typeface="Corbel" panose="020B0503020204020204" pitchFamily="34" charset="0"/>
              </a:rPr>
              <a:t>	zkouška </a:t>
            </a:r>
            <a:r>
              <a:rPr lang="cs-CZ" b="1" dirty="0">
                <a:latin typeface="Corbel" panose="020B0503020204020204" pitchFamily="34" charset="0"/>
              </a:rPr>
              <a:t>Zk (A–F)</a:t>
            </a:r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 	(</a:t>
            </a:r>
            <a:r>
              <a:rPr lang="en-US" dirty="0">
                <a:latin typeface="Corbel" panose="020B0503020204020204" pitchFamily="34" charset="0"/>
              </a:rPr>
              <a:t>‘</a:t>
            </a:r>
            <a:r>
              <a:rPr lang="cs-CZ" dirty="0">
                <a:latin typeface="Corbel" panose="020B0503020204020204" pitchFamily="34" charset="0"/>
              </a:rPr>
              <a:t>zápočet</a:t>
            </a:r>
            <a:r>
              <a:rPr lang="en-US" dirty="0">
                <a:latin typeface="Corbel" panose="020B0503020204020204" pitchFamily="34" charset="0"/>
              </a:rPr>
              <a:t> p</a:t>
            </a:r>
            <a:r>
              <a:rPr lang="cs-CZ" dirty="0" err="1">
                <a:latin typeface="Corbel" panose="020B0503020204020204" pitchFamily="34" charset="0"/>
              </a:rPr>
              <a:t>řed</a:t>
            </a:r>
            <a:r>
              <a:rPr lang="cs-CZ" dirty="0">
                <a:latin typeface="Corbel" panose="020B0503020204020204" pitchFamily="34" charset="0"/>
              </a:rPr>
              <a:t> zkouškou</a:t>
            </a:r>
            <a:r>
              <a:rPr lang="en-US" dirty="0">
                <a:latin typeface="Corbel" panose="020B0503020204020204" pitchFamily="34" charset="0"/>
              </a:rPr>
              <a:t>’</a:t>
            </a:r>
            <a:r>
              <a:rPr lang="cs-CZ" dirty="0">
                <a:latin typeface="Corbel" panose="020B0503020204020204" pitchFamily="34" charset="0"/>
              </a:rPr>
              <a:t> + zkouška </a:t>
            </a:r>
            <a:r>
              <a:rPr lang="cs-CZ" b="1" dirty="0">
                <a:latin typeface="Corbel" panose="020B0503020204020204" pitchFamily="34" charset="0"/>
              </a:rPr>
              <a:t>z, </a:t>
            </a:r>
            <a:r>
              <a:rPr lang="cs-CZ" b="1" dirty="0" err="1">
                <a:latin typeface="Corbel" panose="020B0503020204020204" pitchFamily="34" charset="0"/>
              </a:rPr>
              <a:t>Zk</a:t>
            </a:r>
            <a:r>
              <a:rPr lang="cs-CZ" b="1" dirty="0">
                <a:latin typeface="Corbel" panose="020B0503020204020204" pitchFamily="34" charset="0"/>
              </a:rPr>
              <a:t>)</a:t>
            </a:r>
            <a:endParaRPr lang="en-US" b="1" dirty="0">
              <a:latin typeface="Corbel" panose="020B0503020204020204" pitchFamily="34" charset="0"/>
            </a:endParaRP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93977"/>
              </p:ext>
            </p:extLst>
          </p:nvPr>
        </p:nvGraphicFramePr>
        <p:xfrm>
          <a:off x="457200" y="1954246"/>
          <a:ext cx="8206818" cy="2059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19809">
                  <a:extLst>
                    <a:ext uri="{9D8B030D-6E8A-4147-A177-3AD203B41FA5}">
                      <a16:colId xmlns:a16="http://schemas.microsoft.com/office/drawing/2014/main" val="179452423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3776288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49386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40765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0024446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9905673"/>
                    </a:ext>
                  </a:extLst>
                </a:gridCol>
                <a:gridCol w="1522513">
                  <a:extLst>
                    <a:ext uri="{9D8B030D-6E8A-4147-A177-3AD203B41FA5}">
                      <a16:colId xmlns:a16="http://schemas.microsoft.com/office/drawing/2014/main" val="1620862158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Povinné předměty – povinný základ 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9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Název předmětu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zakončení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rozsah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kredity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vyučující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doporučený ročník/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semestr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415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Úvod do studia jazyka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UJ00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z, </a:t>
                      </a: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Zk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2+2+0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Podlipský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1/ZL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905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Praktická gramatika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APGR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0+2+0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</a:rPr>
                        <a:t>Čakányová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1/ZL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298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Fonetika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AFO3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Zk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0+0+0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Šimáčková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1/ZL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359708"/>
                  </a:ext>
                </a:extLst>
              </a:tr>
            </a:tbl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592263" y="3201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48927" y="141277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Příklady:</a:t>
            </a:r>
          </a:p>
        </p:txBody>
      </p:sp>
    </p:spTree>
    <p:extLst>
      <p:ext uri="{BB962C8B-B14F-4D97-AF65-F5344CB8AC3E}">
        <p14:creationId xmlns:p14="http://schemas.microsoft.com/office/powerpoint/2010/main" val="22508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3EE38-F23C-414A-A431-417BB90D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zápisu (přednáška + seminář)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5F63F8-EB50-400B-AC0A-508837524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"/>
          <a:stretch/>
        </p:blipFill>
        <p:spPr>
          <a:xfrm>
            <a:off x="688424" y="1870527"/>
            <a:ext cx="7767151" cy="31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Portál UP (STAG)</a:t>
            </a:r>
            <a:br>
              <a:rPr lang="cs-CZ" dirty="0"/>
            </a:br>
            <a:r>
              <a:rPr lang="cs-CZ" dirty="0"/>
              <a:t>stag.upol.cz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63093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 bez přihlašovacích údajů máte přístup k informacím o kurzech (v sekci Prohlížení)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258A8C0-0E9E-413F-91BB-417DA9B14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3" r="38397" b="20121"/>
          <a:stretch/>
        </p:blipFill>
        <p:spPr bwMode="auto">
          <a:xfrm>
            <a:off x="522103" y="1484784"/>
            <a:ext cx="7560840" cy="43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8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" y="1268760"/>
            <a:ext cx="8363272" cy="3744416"/>
          </a:xfrm>
        </p:spPr>
        <p:txBody>
          <a:bodyPr>
            <a:noAutofit/>
          </a:bodyPr>
          <a:lstStyle/>
          <a:p>
            <a:r>
              <a:rPr lang="en-US" sz="1800" u="sng" dirty="0" err="1"/>
              <a:t>vyu</a:t>
            </a:r>
            <a:r>
              <a:rPr lang="cs-CZ" sz="1800" u="sng" dirty="0" err="1"/>
              <a:t>čované</a:t>
            </a:r>
            <a:r>
              <a:rPr lang="cs-CZ" sz="1800" u="sng" dirty="0"/>
              <a:t> A kurzy: nutné absolvovat všechny</a:t>
            </a:r>
            <a:br>
              <a:rPr lang="cs-CZ" sz="1800" dirty="0"/>
            </a:br>
            <a:r>
              <a:rPr lang="cs-CZ" sz="1800" dirty="0"/>
              <a:t>(ukončené zápočtem nebo zkouškou)</a:t>
            </a:r>
          </a:p>
          <a:p>
            <a:r>
              <a:rPr lang="cs-CZ" sz="1800" u="sng" dirty="0"/>
              <a:t>zkoušky bez výuky</a:t>
            </a:r>
            <a:r>
              <a:rPr lang="cs-CZ" sz="1800" dirty="0"/>
              <a:t>, ale s podmiňujícími předměty (</a:t>
            </a:r>
            <a:r>
              <a:rPr lang="cs-CZ" sz="1800" b="1" dirty="0"/>
              <a:t>viz popis kurzů v Portálu</a:t>
            </a:r>
            <a:r>
              <a:rPr lang="cs-CZ" sz="1800" dirty="0"/>
              <a:t>)</a:t>
            </a:r>
          </a:p>
          <a:p>
            <a:pPr lvl="1"/>
            <a:r>
              <a:rPr lang="cs-CZ" sz="1700" dirty="0"/>
              <a:t>ve studijním plánu </a:t>
            </a:r>
            <a:r>
              <a:rPr lang="cs-CZ" sz="1700" b="1" dirty="0"/>
              <a:t>jsou to kurzy s nulovou hodinovou dotací</a:t>
            </a:r>
          </a:p>
          <a:p>
            <a:pPr lvl="1"/>
            <a:r>
              <a:rPr lang="cs-CZ" sz="1700" b="1" dirty="0"/>
              <a:t>zkoušky je nutné absolvovat všechny, a před jejich absolvováním mít splněné jejich podmiňující předmět(y) </a:t>
            </a:r>
          </a:p>
          <a:p>
            <a:pPr lvl="1"/>
            <a:r>
              <a:rPr lang="cs-CZ" sz="1700" dirty="0"/>
              <a:t>komplexní zkouška (2 </a:t>
            </a:r>
            <a:r>
              <a:rPr lang="cs-CZ" sz="1700" dirty="0" err="1"/>
              <a:t>kr.</a:t>
            </a:r>
            <a:r>
              <a:rPr lang="cs-CZ" sz="1700" dirty="0"/>
              <a:t> – pokrývá témata z více kurzů) nebo individuální zkouška (1 </a:t>
            </a:r>
            <a:r>
              <a:rPr lang="cs-CZ" sz="1700" dirty="0" err="1"/>
              <a:t>kr.</a:t>
            </a:r>
            <a:r>
              <a:rPr lang="cs-CZ" sz="1700" dirty="0"/>
              <a:t>) </a:t>
            </a:r>
            <a:endParaRPr lang="cs-CZ" sz="1700" b="1" dirty="0"/>
          </a:p>
          <a:p>
            <a:pPr lvl="1"/>
            <a:r>
              <a:rPr lang="cs-CZ" sz="1700" dirty="0"/>
              <a:t>na nevyučovanou </a:t>
            </a:r>
            <a:r>
              <a:rPr lang="cs-CZ" sz="1700" dirty="0" err="1"/>
              <a:t>Zk</a:t>
            </a:r>
            <a:r>
              <a:rPr lang="cs-CZ" sz="1700" dirty="0"/>
              <a:t>. se nezapisujte, pokud nemáte splněný nebo alespoň zapsaný podmiňující předmět</a:t>
            </a:r>
          </a:p>
          <a:p>
            <a:pPr lvl="1"/>
            <a:r>
              <a:rPr lang="cs-CZ" sz="1700" dirty="0"/>
              <a:t>pokud si zapíšete zkoušku, na splnění máte celý akademický rok (na rozdíl od zápočtu); tj. pokud si zkoušku zapíšete v ZS, ale neabsolvujete ji v ZS, můžete ji absolvovat v LS téhož </a:t>
            </a:r>
            <a:r>
              <a:rPr lang="cs-CZ" sz="1700" dirty="0" err="1"/>
              <a:t>ak</a:t>
            </a:r>
            <a:r>
              <a:rPr lang="cs-CZ" sz="1700" dirty="0"/>
              <a:t>. roku v rámci jednoho zápisu 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Povinný základ </a:t>
            </a:r>
            <a:r>
              <a:rPr lang="cs-CZ"/>
              <a:t>A – </a:t>
            </a:r>
            <a:r>
              <a:rPr lang="cs-CZ" dirty="0"/>
              <a:t>skladba</a:t>
            </a:r>
            <a:endParaRPr lang="en-US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62588"/>
              </p:ext>
            </p:extLst>
          </p:nvPr>
        </p:nvGraphicFramePr>
        <p:xfrm>
          <a:off x="683568" y="5157192"/>
          <a:ext cx="77768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13438108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299630285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588942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 kurzy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Anglická filologie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ATP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71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Vyučované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3</a:t>
                      </a:r>
                      <a:r>
                        <a:rPr lang="cs-CZ" sz="24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kurzy</a:t>
                      </a:r>
                      <a:endParaRPr lang="cs-CZ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19 kurzy</a:t>
                      </a:r>
                      <a:endParaRPr lang="cs-CZ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5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Zkoušky bez</a:t>
                      </a:r>
                      <a:r>
                        <a:rPr lang="cs-CZ" sz="24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výuky</a:t>
                      </a:r>
                      <a:endParaRPr lang="cs-CZ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12 zkoušek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2 zkoušky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27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7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6201</TotalTime>
  <Words>2260</Words>
  <Application>Microsoft Office PowerPoint</Application>
  <PresentationFormat>Předvádění na obrazovce (4:3)</PresentationFormat>
  <Paragraphs>361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Corbel</vt:lpstr>
      <vt:lpstr>Times New Roman</vt:lpstr>
      <vt:lpstr>Motiv systému Office</vt:lpstr>
      <vt:lpstr>Dokument</vt:lpstr>
      <vt:lpstr>Samostatné bakalářské  studijní programy</vt:lpstr>
      <vt:lpstr>1 katedra</vt:lpstr>
      <vt:lpstr>Jak se vyznat ve studijních plánech?</vt:lpstr>
      <vt:lpstr>Jak se vyznat ve studijních plánech?</vt:lpstr>
      <vt:lpstr>Prezentace aplikace PowerPoint</vt:lpstr>
      <vt:lpstr>Povinný základ A - skladba</vt:lpstr>
      <vt:lpstr>Příklad zápisu (přednáška + seminář)</vt:lpstr>
      <vt:lpstr>Portál UP (STAG) stag.upol.cz</vt:lpstr>
      <vt:lpstr>Povinný základ A – skladba</vt:lpstr>
      <vt:lpstr>Povinný základ A: Zkouška bez výuky a podmiňující předměty</vt:lpstr>
      <vt:lpstr>Povinný základ A: Zkouška bez výuky a podmiňující předměty</vt:lpstr>
      <vt:lpstr>Příklad</vt:lpstr>
      <vt:lpstr>Prezentace aplikace PowerPoint</vt:lpstr>
      <vt:lpstr>Lingvistické kurzy: AF</vt:lpstr>
      <vt:lpstr>Moduly povinně volitelných předmětů</vt:lpstr>
      <vt:lpstr>Příklad modulu</vt:lpstr>
      <vt:lpstr>Moduly povinně volitelných předmětů</vt:lpstr>
      <vt:lpstr>Diplomový modul</vt:lpstr>
      <vt:lpstr>Prezentace aplikace PowerPoint</vt:lpstr>
      <vt:lpstr>Jazyková cvičení a jazykové zkoušky: všichni (AF)</vt:lpstr>
      <vt:lpstr>Jak si rozvrhnout studium</vt:lpstr>
      <vt:lpstr>Předzápis do kurzů</vt:lpstr>
      <vt:lpstr>Zápis do kurzů</vt:lpstr>
      <vt:lpstr>Prezentace aplikace PowerPoint</vt:lpstr>
      <vt:lpstr>(Ne)navyšování kapacit kurzů</vt:lpstr>
      <vt:lpstr>Jak se vyznat v globálním rozvrhu KAA?</vt:lpstr>
      <vt:lpstr>Studium v zahraničí</vt:lpstr>
      <vt:lpstr>Studium v zahraničí: Erasmus+</vt:lpstr>
      <vt:lpstr>Studijní poradci</vt:lpstr>
      <vt:lpstr>Více informací</vt:lpstr>
      <vt:lpstr>Moodle</vt:lpstr>
      <vt:lpstr>DIDAKTIKA</vt:lpstr>
      <vt:lpstr>Zázemí pro studenty</vt:lpstr>
      <vt:lpstr>Díky!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2of AF</dc:title>
  <dc:creator>Uzivatel</dc:creator>
  <cp:lastModifiedBy>Vecerova Kamila</cp:lastModifiedBy>
  <cp:revision>119</cp:revision>
  <cp:lastPrinted>2019-08-28T09:26:09Z</cp:lastPrinted>
  <dcterms:created xsi:type="dcterms:W3CDTF">2014-08-21T09:24:28Z</dcterms:created>
  <dcterms:modified xsi:type="dcterms:W3CDTF">2023-09-01T11:28:26Z</dcterms:modified>
</cp:coreProperties>
</file>