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6" r:id="rId2"/>
    <p:sldId id="354" r:id="rId3"/>
    <p:sldId id="355" r:id="rId4"/>
    <p:sldId id="356" r:id="rId5"/>
    <p:sldId id="357" r:id="rId6"/>
    <p:sldId id="340" r:id="rId7"/>
    <p:sldId id="358" r:id="rId8"/>
    <p:sldId id="373" r:id="rId9"/>
    <p:sldId id="359" r:id="rId10"/>
    <p:sldId id="370" r:id="rId11"/>
    <p:sldId id="371" r:id="rId12"/>
    <p:sldId id="361" r:id="rId13"/>
    <p:sldId id="369" r:id="rId14"/>
    <p:sldId id="362" r:id="rId15"/>
    <p:sldId id="290" r:id="rId16"/>
    <p:sldId id="315" r:id="rId17"/>
    <p:sldId id="375" r:id="rId18"/>
    <p:sldId id="363" r:id="rId19"/>
    <p:sldId id="364" r:id="rId20"/>
    <p:sldId id="365" r:id="rId21"/>
    <p:sldId id="303" r:id="rId22"/>
    <p:sldId id="278" r:id="rId23"/>
    <p:sldId id="377" r:id="rId24"/>
    <p:sldId id="342" r:id="rId25"/>
    <p:sldId id="316" r:id="rId26"/>
    <p:sldId id="366" r:id="rId27"/>
    <p:sldId id="367" r:id="rId28"/>
    <p:sldId id="351" r:id="rId29"/>
    <p:sldId id="352" r:id="rId30"/>
    <p:sldId id="376" r:id="rId31"/>
    <p:sldId id="353" r:id="rId32"/>
    <p:sldId id="27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55" d="100"/>
          <a:sy n="55" d="100"/>
        </p:scale>
        <p:origin x="20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02ECE-E329-48E6-A0E5-2BC756DE0A01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BCB77-4918-40BB-97BF-972FBD38FD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60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CB77-4918-40BB-97BF-972FBD38FD0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11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7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7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CD7F-F979-4C2B-B8C8-3B6B3F4FE6F8}" type="datetimeFigureOut">
              <a:rPr lang="cs-CZ" smtClean="0"/>
              <a:t>31.08.2023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istika.upol.cz/fotogalerie/#c195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fb.com/112131618865078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anglistika.upo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upol.cz/" TargetMode="External"/><Relationship Id="rId5" Type="http://schemas.openxmlformats.org/officeDocument/2006/relationships/hyperlink" Target="https://www.instagram.com/kaa_upol/" TargetMode="External"/><Relationship Id="rId4" Type="http://schemas.openxmlformats.org/officeDocument/2006/relationships/hyperlink" Target="http://fb.com/kaa.upol/" TargetMode="Externa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oodle.upol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nglistika.upol.cz/stavajicim-studentum/studium-v-zahranici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140969"/>
            <a:ext cx="8496944" cy="1706066"/>
          </a:xfrm>
        </p:spPr>
        <p:txBody>
          <a:bodyPr>
            <a:noAutofit/>
          </a:bodyPr>
          <a:lstStyle/>
          <a:p>
            <a:r>
              <a:rPr lang="en-US" sz="3400" dirty="0"/>
              <a:t>Nava</a:t>
            </a:r>
            <a:r>
              <a:rPr lang="cs-CZ" sz="3400" dirty="0"/>
              <a:t>zující studium </a:t>
            </a:r>
            <a:r>
              <a:rPr lang="en-US" sz="3400" dirty="0"/>
              <a:t>A</a:t>
            </a:r>
            <a:r>
              <a:rPr lang="cs-CZ" sz="3400" dirty="0" err="1"/>
              <a:t>nglická</a:t>
            </a:r>
            <a:r>
              <a:rPr lang="cs-CZ" sz="3400" dirty="0"/>
              <a:t> filologie (1- a 2-program) </a:t>
            </a:r>
            <a:r>
              <a:rPr lang="en-US" sz="3400" dirty="0"/>
              <a:t>&amp;</a:t>
            </a:r>
            <a:r>
              <a:rPr lang="cs-CZ" sz="3400" dirty="0"/>
              <a:t> Angličtina se zaměřením na tlumočení a překlad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1536576"/>
          </a:xfrm>
        </p:spPr>
        <p:txBody>
          <a:bodyPr/>
          <a:lstStyle/>
          <a:p>
            <a:r>
              <a:rPr lang="cs-CZ" dirty="0"/>
              <a:t>www.anglistika.upol.cz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7" y="980728"/>
            <a:ext cx="6886666" cy="23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Pozor na aktuální verze: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01" t="20304" r="27250" b="30285"/>
          <a:stretch/>
        </p:blipFill>
        <p:spPr>
          <a:xfrm>
            <a:off x="323528" y="1556791"/>
            <a:ext cx="8136900" cy="3698593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2267744" y="4817602"/>
            <a:ext cx="50405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94928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Čtěte popisy a požadavky ve </a:t>
            </a:r>
            <a:r>
              <a:rPr lang="cs-CZ" dirty="0" err="1"/>
              <a:t>Stagu</a:t>
            </a:r>
            <a:r>
              <a:rPr lang="cs-CZ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6450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 ANT (verze 2020)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940" t="40724" r="4962" b="17534"/>
          <a:stretch/>
        </p:blipFill>
        <p:spPr>
          <a:xfrm>
            <a:off x="172312" y="1268760"/>
            <a:ext cx="879937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„Individuální zkouška“ (1 </a:t>
            </a:r>
            <a:r>
              <a:rPr lang="cs-CZ" dirty="0" err="1"/>
              <a:t>kr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251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300" dirty="0"/>
              <a:t>Příklad: Máte ve studijním plánu povinnou zkoušku LIA1, která má 3 podmiňující předměty: HANG, AF10, SNT2. </a:t>
            </a:r>
          </a:p>
          <a:p>
            <a:pPr marL="0" indent="0">
              <a:buNone/>
            </a:pPr>
            <a:r>
              <a:rPr lang="cs-CZ" sz="2300" dirty="0"/>
              <a:t>Vy musíte mít splněný jeden, abyste mohli na zkoušku. Zapíšete se např. do podmiňujícího kurzu HANG. Můžete si tedy zároveň zapsat i zkoušku LIA1.</a:t>
            </a:r>
          </a:p>
          <a:p>
            <a:pPr marL="0" indent="0">
              <a:buNone/>
            </a:pPr>
            <a:r>
              <a:rPr lang="cs-CZ" sz="2300" dirty="0"/>
              <a:t>Zkoušku LIA1 ale můžete skládat až v okamžiku, kdy máte zápočet z podmiňujícího předmětu. Jakmile získáte zápočet, můžete skládat i zkoušku. Můžete ale absolvovat i další podmiňující kurz, např. AF10, a pak teprve se rozhodnout, ze kterého předmětu budete zkoušku skládat. </a:t>
            </a:r>
          </a:p>
          <a:p>
            <a:pPr marL="0" indent="0">
              <a:buNone/>
            </a:pPr>
            <a:r>
              <a:rPr lang="cs-CZ" sz="2300" dirty="0"/>
              <a:t>Na složení zkoušky máte celý akademický rok, takže i když si zkoušku LIA1 zapíšete v ZS, můžete si ji odložit na letní semestr. Jinými slovy, NEZAPISUJTE si znovu zkoušku v LS, pokud jste si zapsali v ZS, ale nešli jste na ni (např. protože jste nezískali zápočet z podmiňujícího předmětu). </a:t>
            </a:r>
          </a:p>
        </p:txBody>
      </p:sp>
    </p:spTree>
    <p:extLst>
      <p:ext uri="{BB962C8B-B14F-4D97-AF65-F5344CB8AC3E}">
        <p14:creationId xmlns:p14="http://schemas.microsoft.com/office/powerpoint/2010/main" val="398574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1" t="33695" r="27163" b="6271"/>
          <a:stretch/>
        </p:blipFill>
        <p:spPr>
          <a:xfrm>
            <a:off x="162931" y="1600200"/>
            <a:ext cx="8877380" cy="49251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Zkouška bez výuky: komplexní zkouška (příklad)</a:t>
            </a:r>
            <a:endParaRPr lang="en-US" dirty="0"/>
          </a:p>
        </p:txBody>
      </p:sp>
      <p:sp>
        <p:nvSpPr>
          <p:cNvPr id="4" name="Ovál 3"/>
          <p:cNvSpPr/>
          <p:nvPr/>
        </p:nvSpPr>
        <p:spPr>
          <a:xfrm>
            <a:off x="899592" y="5085184"/>
            <a:ext cx="27363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267744" y="2204864"/>
            <a:ext cx="1008112" cy="303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06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83016" cy="31683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modulu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Minimum pro tento modul za celé studium: 12. </a:t>
            </a:r>
          </a:p>
          <a:p>
            <a:pPr marL="0" indent="0">
              <a:buNone/>
            </a:pPr>
            <a:r>
              <a:rPr lang="cs-CZ" dirty="0"/>
              <a:t>Student si tedy volí 4 kurzy dle svého výběru (12 :3 =4) a aktuální nabídky tak, aby získal předepsaných 12 kreditů. Další kurzy z tohoto modulu je možné absolvovat v rámci B-ostatní, nebo jako C kredity.</a:t>
            </a:r>
          </a:p>
        </p:txBody>
      </p:sp>
      <p:sp>
        <p:nvSpPr>
          <p:cNvPr id="6" name="Ovál 5"/>
          <p:cNvSpPr/>
          <p:nvPr/>
        </p:nvSpPr>
        <p:spPr>
          <a:xfrm>
            <a:off x="4615684" y="3933056"/>
            <a:ext cx="3556715" cy="686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63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Jak si rozvrhnout studium</a:t>
            </a:r>
          </a:p>
          <a:p>
            <a:pPr lvl="1"/>
            <a:r>
              <a:rPr lang="cs-CZ" dirty="0"/>
              <a:t>Doporučený ročník (a semestr)</a:t>
            </a:r>
          </a:p>
          <a:p>
            <a:pPr marL="457200" lvl="1" indent="0">
              <a:buNone/>
            </a:pPr>
            <a:r>
              <a:rPr lang="cs-CZ" b="1"/>
              <a:t>Jednoprogramové </a:t>
            </a:r>
            <a:r>
              <a:rPr lang="cs-CZ" b="1" dirty="0"/>
              <a:t>studium: </a:t>
            </a:r>
          </a:p>
          <a:p>
            <a:pPr marL="457200" lvl="1" indent="0">
              <a:buNone/>
            </a:pPr>
            <a:r>
              <a:rPr lang="cs-CZ" dirty="0"/>
              <a:t>120 kreditů / 4 semestry</a:t>
            </a:r>
            <a:br>
              <a:rPr lang="cs-CZ" dirty="0"/>
            </a:br>
            <a:r>
              <a:rPr lang="cs-CZ" dirty="0"/>
              <a:t>    = 30 kreditů per semestr</a:t>
            </a:r>
          </a:p>
          <a:p>
            <a:pPr marL="457200" lvl="1" indent="0">
              <a:buNone/>
            </a:pPr>
            <a:r>
              <a:rPr lang="cs-CZ" b="1" dirty="0" err="1"/>
              <a:t>Dvouprogramové</a:t>
            </a:r>
            <a:r>
              <a:rPr lang="cs-CZ" b="1" dirty="0"/>
              <a:t> studium:</a:t>
            </a:r>
          </a:p>
          <a:p>
            <a:pPr marL="457200" lvl="1" indent="0">
              <a:buNone/>
            </a:pPr>
            <a:r>
              <a:rPr lang="cs-CZ" dirty="0"/>
              <a:t>120 kreditů / 2 obory / 4 semestry</a:t>
            </a:r>
            <a:br>
              <a:rPr lang="cs-CZ" dirty="0"/>
            </a:br>
            <a:r>
              <a:rPr lang="cs-CZ" dirty="0"/>
              <a:t>   = 15 kreditů per semestr (per obor)</a:t>
            </a:r>
          </a:p>
          <a:p>
            <a:pPr lvl="2"/>
            <a:r>
              <a:rPr lang="cs-CZ" dirty="0"/>
              <a:t>Méně = moc práce jindy</a:t>
            </a:r>
          </a:p>
          <a:p>
            <a:pPr lvl="2"/>
            <a:r>
              <a:rPr lang="cs-CZ" dirty="0"/>
              <a:t>Více = riziko neúspěchu (každý kurz nutno uzavřít v semestru, 2 pokusy na kurz max.)</a:t>
            </a:r>
          </a:p>
          <a:p>
            <a:pPr marL="914400" lvl="2" indent="0">
              <a:buNone/>
            </a:pPr>
            <a:r>
              <a:rPr lang="cs-CZ" dirty="0"/>
              <a:t>Pro postup do dalšího ročníku je potřeba získat minimálně 40 kreditů za celý rok.</a:t>
            </a:r>
          </a:p>
        </p:txBody>
      </p:sp>
    </p:spTree>
    <p:extLst>
      <p:ext uri="{BB962C8B-B14F-4D97-AF65-F5344CB8AC3E}">
        <p14:creationId xmlns:p14="http://schemas.microsoft.com/office/powerpoint/2010/main" val="7665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Předzápis</a:t>
            </a:r>
            <a:r>
              <a:rPr lang="cs-CZ" dirty="0"/>
              <a:t>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 kapacitních důvodů není možné, aby si všichni zapsali všechny kurzy, proto většinu kurzů absolvuje jedna polovina studentů v ZS, druhá v LS (v LS jsou všechny kurzy volnější)</a:t>
            </a:r>
          </a:p>
          <a:p>
            <a:pPr marL="0" indent="0">
              <a:buNone/>
            </a:pPr>
            <a:r>
              <a:rPr lang="cs-CZ"/>
              <a:t>Nepište prosím vyučujícím, aby vám zvedli kapacitu, nemohou to udělat, ale zkuste přijít na první hodinu (a průběžně sledujte STAG).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(Ne)navyšování kapacit kurzů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Nepište vyučujícím </a:t>
            </a:r>
            <a:r>
              <a:rPr lang="cs-CZ" dirty="0"/>
              <a:t>požadavky o zvýšení kapacity, nemohou to udělat</a:t>
            </a:r>
          </a:p>
          <a:p>
            <a:r>
              <a:rPr lang="cs-CZ" dirty="0"/>
              <a:t>Pokud máte zájem o navštěvování určitého kurzu a je plno na všechny nabízené rozvrhové akce, </a:t>
            </a:r>
            <a:r>
              <a:rPr lang="cs-CZ" b="1" dirty="0"/>
              <a:t>přijďte na první hodinu</a:t>
            </a:r>
            <a:r>
              <a:rPr lang="cs-CZ" dirty="0"/>
              <a:t> a může se stát, že získáte místo někoho, kdo se zapsal, ale nepřišel</a:t>
            </a:r>
          </a:p>
          <a:p>
            <a:r>
              <a:rPr lang="cs-CZ" dirty="0"/>
              <a:t>Celý první týden semestru (kdy je otevřený STAG) se studenti ještě odhlašují z kurzů (např. zjistí, že mají zapsáno víc, než by stíhali), pravidelně proto </a:t>
            </a:r>
            <a:r>
              <a:rPr lang="cs-CZ" b="1" dirty="0"/>
              <a:t>kontrolujte, jestli se neuvolnilo místo </a:t>
            </a:r>
            <a:r>
              <a:rPr lang="cs-CZ" dirty="0"/>
              <a:t>na kurzech</a:t>
            </a:r>
          </a:p>
          <a:p>
            <a:r>
              <a:rPr lang="cs-CZ" dirty="0"/>
              <a:t>Pokud se vám podařilo zapsat na velmi málo kurzů, ozvěte se </a:t>
            </a:r>
            <a:r>
              <a:rPr lang="cs-CZ" b="1" dirty="0"/>
              <a:t>Kamile Večeřové</a:t>
            </a:r>
            <a:r>
              <a:rPr lang="cs-CZ" dirty="0"/>
              <a:t>, řešíme pak individuálně</a:t>
            </a:r>
          </a:p>
        </p:txBody>
      </p:sp>
    </p:spTree>
    <p:extLst>
      <p:ext uri="{BB962C8B-B14F-4D97-AF65-F5344CB8AC3E}">
        <p14:creationId xmlns:p14="http://schemas.microsoft.com/office/powerpoint/2010/main" val="322067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/>
          <a:lstStyle/>
          <a:p>
            <a:r>
              <a:rPr lang="cs-CZ" dirty="0"/>
              <a:t>Zápis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84576"/>
          </a:xfrm>
        </p:spPr>
        <p:txBody>
          <a:bodyPr>
            <a:noAutofit/>
          </a:bodyPr>
          <a:lstStyle/>
          <a:p>
            <a:r>
              <a:rPr lang="cs-CZ" sz="2800" dirty="0"/>
              <a:t>Kromě „</a:t>
            </a:r>
            <a:r>
              <a:rPr lang="cs-CZ" sz="2800" dirty="0" err="1"/>
              <a:t>předzápisu</a:t>
            </a:r>
            <a:r>
              <a:rPr lang="cs-CZ" sz="2800" dirty="0"/>
              <a:t>“ ve </a:t>
            </a:r>
            <a:r>
              <a:rPr lang="cs-CZ" sz="2800" dirty="0" err="1"/>
              <a:t>STAGu</a:t>
            </a:r>
            <a:r>
              <a:rPr lang="cs-CZ" sz="2800" dirty="0"/>
              <a:t>, je na KAA nutná </a:t>
            </a:r>
            <a:r>
              <a:rPr lang="cs-CZ" sz="2800" b="1" dirty="0"/>
              <a:t>osobní účast studenta na 1. hodině</a:t>
            </a:r>
            <a:endParaRPr lang="cs-CZ" sz="2800" dirty="0"/>
          </a:p>
          <a:p>
            <a:pPr lvl="1"/>
            <a:r>
              <a:rPr lang="cs-CZ" sz="2400" dirty="0"/>
              <a:t>Pokud student zapsaný ve </a:t>
            </a:r>
            <a:r>
              <a:rPr lang="cs-CZ" sz="2400" dirty="0" err="1"/>
              <a:t>STAGu</a:t>
            </a:r>
            <a:r>
              <a:rPr lang="cs-CZ" sz="2400" dirty="0"/>
              <a:t> </a:t>
            </a:r>
            <a:r>
              <a:rPr lang="cs-CZ" sz="2400" b="1" dirty="0"/>
              <a:t>nepřijde</a:t>
            </a:r>
            <a:r>
              <a:rPr lang="cs-CZ" sz="2400" dirty="0"/>
              <a:t> na 1. hodinu, může vyučující přenechat jeho místo </a:t>
            </a:r>
            <a:r>
              <a:rPr lang="cs-CZ" sz="2400" b="1" dirty="0"/>
              <a:t>jinému studentovi</a:t>
            </a:r>
            <a:endParaRPr lang="cs-CZ" sz="2400" dirty="0"/>
          </a:p>
          <a:p>
            <a:pPr lvl="1"/>
            <a:r>
              <a:rPr lang="cs-CZ" sz="2400" b="1" dirty="0"/>
              <a:t>Pokud nemůžete </a:t>
            </a:r>
            <a:r>
              <a:rPr lang="cs-CZ" sz="2400" dirty="0"/>
              <a:t>na 1. hodinu přijít, </a:t>
            </a:r>
            <a:r>
              <a:rPr lang="cs-CZ" sz="2400" b="1" dirty="0"/>
              <a:t>spojte se předem s vyučujícím</a:t>
            </a:r>
            <a:r>
              <a:rPr lang="cs-CZ" sz="2400" dirty="0"/>
              <a:t> a poproste o rezervaci vašeho místa</a:t>
            </a:r>
          </a:p>
          <a:p>
            <a:pPr lvl="1"/>
            <a:r>
              <a:rPr lang="cs-CZ" sz="2400" dirty="0"/>
              <a:t>Pokud nepřijdete na 1. hodinu bez předchozí omluvy, zeptejte se co nejdříve vyučujícího, jestli zůstáváte v kurzu, nebo ne. V případě, že už nemáte místo, </a:t>
            </a:r>
            <a:r>
              <a:rPr lang="cs-CZ" sz="2400" b="1" dirty="0"/>
              <a:t>se musíte (do konce prvního týdne semestru) ve </a:t>
            </a:r>
            <a:r>
              <a:rPr lang="cs-CZ" sz="2400" b="1" dirty="0" err="1"/>
              <a:t>STAGu</a:t>
            </a:r>
            <a:r>
              <a:rPr lang="cs-CZ" sz="2400" b="1" dirty="0"/>
              <a:t> odepsat</a:t>
            </a:r>
          </a:p>
          <a:p>
            <a:r>
              <a:rPr lang="cs-CZ" sz="2800" dirty="0"/>
              <a:t>Pozor na paralelní zapsání do více kurzů ve stejnou dobu!</a:t>
            </a:r>
          </a:p>
          <a:p>
            <a:pPr lvl="1"/>
            <a:r>
              <a:rPr lang="cs-CZ" sz="2400" dirty="0"/>
              <a:t>Vyučující obou kurzů mají právo vás </a:t>
            </a:r>
            <a:r>
              <a:rPr lang="cs-CZ" sz="2400" b="1" dirty="0"/>
              <a:t>nepřijmout</a:t>
            </a:r>
            <a:endParaRPr lang="cs-CZ" sz="24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46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1686" r="32140" b="19402"/>
          <a:stretch>
            <a:fillRect/>
          </a:stretch>
        </p:blipFill>
        <p:spPr bwMode="auto">
          <a:xfrm>
            <a:off x="755576" y="260648"/>
            <a:ext cx="7344816" cy="64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475656" y="2891073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851920" y="628092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076056" y="4293096"/>
            <a:ext cx="158417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2" y="2309041"/>
            <a:ext cx="5143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katedra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30+ vyučujících</a:t>
            </a:r>
          </a:p>
          <a:p>
            <a:r>
              <a:rPr lang="cs-CZ" dirty="0"/>
              <a:t>studentů</a:t>
            </a:r>
          </a:p>
          <a:p>
            <a:pPr lvl="1"/>
            <a:r>
              <a:rPr lang="cs-CZ" dirty="0"/>
              <a:t>700 Bc. a Mgr.</a:t>
            </a:r>
          </a:p>
          <a:p>
            <a:pPr lvl="1"/>
            <a:r>
              <a:rPr lang="cs-CZ" dirty="0"/>
              <a:t>20 Ph.D.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dirty="0"/>
              <a:t>5 sekcí:</a:t>
            </a:r>
          </a:p>
          <a:p>
            <a:r>
              <a:rPr lang="cs-CZ" dirty="0"/>
              <a:t>Lingvistická</a:t>
            </a:r>
          </a:p>
          <a:p>
            <a:r>
              <a:rPr lang="cs-CZ" dirty="0"/>
              <a:t>Literární</a:t>
            </a:r>
          </a:p>
          <a:p>
            <a:r>
              <a:rPr lang="cs-CZ" dirty="0"/>
              <a:t>Kulturní studia</a:t>
            </a:r>
          </a:p>
          <a:p>
            <a:r>
              <a:rPr lang="cs-CZ" dirty="0"/>
              <a:t>Tlumočení, překlad</a:t>
            </a:r>
          </a:p>
          <a:p>
            <a:r>
              <a:rPr lang="cs-CZ" dirty="0"/>
              <a:t>Praktický jazyk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44008" y="1340768"/>
            <a:ext cx="39604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 pravidelné mezinárodní konference</a:t>
            </a:r>
          </a:p>
          <a:p>
            <a:pPr lvl="1"/>
            <a:r>
              <a:rPr lang="cs-CZ" dirty="0"/>
              <a:t>účast </a:t>
            </a:r>
            <a:r>
              <a:rPr lang="cs-CZ" dirty="0" err="1"/>
              <a:t>Noama</a:t>
            </a:r>
            <a:r>
              <a:rPr lang="cs-CZ" dirty="0"/>
              <a:t> Chomského	</a:t>
            </a:r>
          </a:p>
          <a:p>
            <a:r>
              <a:rPr lang="cs-CZ" dirty="0"/>
              <a:t>hosté z ČR i zahraničí</a:t>
            </a:r>
          </a:p>
          <a:p>
            <a:pPr lvl="1"/>
            <a:r>
              <a:rPr lang="cs-CZ" dirty="0"/>
              <a:t>přednášky, workshopy</a:t>
            </a:r>
          </a:p>
          <a:p>
            <a:r>
              <a:rPr lang="cs-CZ" dirty="0">
                <a:hlinkClick r:id="rId2"/>
              </a:rPr>
              <a:t>3 večírky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2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vyznat v rozvrhu?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479715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Ne všechny kurzy v rozvrhu jsou pro váš studijní obor!</a:t>
            </a:r>
          </a:p>
          <a:p>
            <a:r>
              <a:rPr lang="cs-CZ" sz="2000" dirty="0"/>
              <a:t>Stejný kód a jméno kurzu = paralelní kurz, vyberte si jen jeden (např. </a:t>
            </a:r>
            <a:r>
              <a:rPr lang="cs-CZ" sz="2000" dirty="0" err="1"/>
              <a:t>SNT1</a:t>
            </a:r>
            <a:r>
              <a:rPr lang="cs-CZ" sz="2000" dirty="0"/>
              <a:t>)</a:t>
            </a:r>
          </a:p>
          <a:p>
            <a:r>
              <a:rPr lang="cs-CZ" sz="2000" dirty="0"/>
              <a:t> - s výjimkou kurzů Úvod do literatury/jazyka UJ00 a UL00, kde je nutné zapsat si přednášku a seminář</a:t>
            </a:r>
          </a:p>
          <a:p>
            <a:r>
              <a:rPr lang="cs-CZ" sz="2000" dirty="0"/>
              <a:t>Plánek učeben je k dispozici na webu </a:t>
            </a:r>
            <a:r>
              <a:rPr lang="cs-CZ" sz="2000" dirty="0" err="1"/>
              <a:t>KAA</a:t>
            </a:r>
            <a:r>
              <a:rPr lang="cs-CZ" sz="2000" dirty="0"/>
              <a:t> (Materiály)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04980"/>
              </p:ext>
            </p:extLst>
          </p:nvPr>
        </p:nvGraphicFramePr>
        <p:xfrm>
          <a:off x="73458" y="1556792"/>
          <a:ext cx="9084087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kument" r:id="rId3" imgW="9858594" imgH="3205319" progId="Word.Document.12">
                  <p:embed/>
                </p:oleObj>
              </mc:Choice>
              <mc:Fallback>
                <p:oleObj name="Dokument" r:id="rId3" imgW="9858594" imgH="3205319" progId="Word.Document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58" y="1556792"/>
                        <a:ext cx="9084087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7884368" y="263691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815916" y="40770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724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poradci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Anglická</a:t>
            </a:r>
            <a:r>
              <a:rPr lang="en-US" b="1" dirty="0"/>
              <a:t> </a:t>
            </a:r>
            <a:r>
              <a:rPr lang="en-US" b="1" dirty="0" err="1"/>
              <a:t>filologie</a:t>
            </a:r>
            <a:r>
              <a:rPr lang="cs-CZ" b="1" dirty="0"/>
              <a:t>, Mgr.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en-US" dirty="0"/>
          </a:p>
          <a:p>
            <a:r>
              <a:rPr lang="cs-CZ" dirty="0" err="1"/>
              <a:t>Dr</a:t>
            </a:r>
            <a:r>
              <a:rPr lang="cs-CZ" dirty="0"/>
              <a:t> Šárka Šimáčková</a:t>
            </a:r>
          </a:p>
          <a:p>
            <a:r>
              <a:rPr lang="cs-CZ" dirty="0" err="1"/>
              <a:t>sarka.simackova</a:t>
            </a:r>
            <a:r>
              <a:rPr lang="en-US" dirty="0"/>
              <a:t>@upol.cz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 err="1"/>
              <a:t>Překlad</a:t>
            </a:r>
            <a:r>
              <a:rPr lang="en-US" b="1" dirty="0"/>
              <a:t> a </a:t>
            </a:r>
            <a:r>
              <a:rPr lang="en-US" b="1" dirty="0" err="1"/>
              <a:t>tlumočení</a:t>
            </a:r>
            <a:r>
              <a:rPr lang="cs-CZ" b="1" dirty="0"/>
              <a:t>, Mgr.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cs-CZ" dirty="0"/>
          </a:p>
          <a:p>
            <a:r>
              <a:rPr lang="cs-CZ" dirty="0" err="1"/>
              <a:t>Dr</a:t>
            </a:r>
            <a:r>
              <a:rPr lang="cs-CZ" dirty="0"/>
              <a:t> Josefína Zubáková</a:t>
            </a:r>
          </a:p>
          <a:p>
            <a:r>
              <a:rPr lang="en-US" dirty="0"/>
              <a:t>j</a:t>
            </a:r>
            <a:r>
              <a:rPr lang="cs-CZ" dirty="0" err="1"/>
              <a:t>osefina.zubakova</a:t>
            </a:r>
            <a:r>
              <a:rPr lang="en-US" dirty="0"/>
              <a:t>@upol.cz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Více </a:t>
            </a:r>
            <a:r>
              <a:rPr lang="cs-CZ" dirty="0"/>
              <a:t>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www.anglistika.upol.cz</a:t>
            </a:r>
            <a:endParaRPr lang="cs-CZ" dirty="0"/>
          </a:p>
          <a:p>
            <a:pPr marL="0" indent="0">
              <a:buNone/>
            </a:pPr>
            <a:endParaRPr lang="cs-CZ" sz="500" dirty="0">
              <a:hlinkClick r:id="rId3" action="ppaction://hlinkfile"/>
            </a:endParaRPr>
          </a:p>
          <a:p>
            <a:pPr marL="0" indent="0">
              <a:buNone/>
            </a:pPr>
            <a:r>
              <a:rPr lang="cs-CZ" dirty="0">
                <a:hlinkClick r:id="rId4"/>
              </a:rPr>
              <a:t>fb.com/</a:t>
            </a:r>
            <a:r>
              <a:rPr lang="cs-CZ" dirty="0" err="1">
                <a:hlinkClick r:id="rId4"/>
              </a:rPr>
              <a:t>kaa.upol</a:t>
            </a:r>
            <a:endParaRPr lang="cs-CZ" dirty="0"/>
          </a:p>
          <a:p>
            <a:pPr marL="0" indent="0">
              <a:buNone/>
            </a:pPr>
            <a:endParaRPr lang="cs-CZ" sz="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hlinkClick r:id="rId5"/>
              </a:rPr>
              <a:t>instagram.com/</a:t>
            </a:r>
            <a:r>
              <a:rPr lang="cs-CZ" dirty="0" err="1">
                <a:hlinkClick r:id="rId5"/>
              </a:rPr>
              <a:t>kaa_upol</a:t>
            </a:r>
            <a:endParaRPr lang="cs-CZ" dirty="0"/>
          </a:p>
          <a:p>
            <a:pPr marL="0" indent="0">
              <a:buNone/>
            </a:pPr>
            <a:endParaRPr lang="cs-CZ" sz="500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moodle.upol.cz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73D404-CBDC-4F04-A94F-5164F1FE7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4073480"/>
            <a:ext cx="3854191" cy="2419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E2929B3-DD8D-4CDA-8A60-1C83B055C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4072472"/>
            <a:ext cx="3960000" cy="24202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F0CC73-D7AC-44C1-BE98-E402F5D6F7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024" y="1200290"/>
            <a:ext cx="3960000" cy="2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7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Moodle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https://moodle.upol.cz/</a:t>
            </a:r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Noví studenti mají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povinnost přihlásit se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do </a:t>
            </a:r>
            <a:r>
              <a:rPr lang="cs-CZ" dirty="0" err="1">
                <a:solidFill>
                  <a:srgbClr val="FF0000"/>
                </a:solidFill>
              </a:rPr>
              <a:t>Moodle</a:t>
            </a:r>
            <a:r>
              <a:rPr lang="cs-CZ" dirty="0">
                <a:solidFill>
                  <a:srgbClr val="FF0000"/>
                </a:solidFill>
              </a:rPr>
              <a:t> kurzu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„DISCUSSION FORUM KAA“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Důležitá oznámení, upozornění, pozvánky, atd.</a:t>
            </a: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cs-CZ" dirty="0"/>
              <a:t>ostatní kurzy se vám automaticky zobrazí poté, co se na ně přihlásíte ve </a:t>
            </a:r>
            <a:r>
              <a:rPr lang="cs-CZ" dirty="0" err="1"/>
              <a:t>STAGu</a:t>
            </a:r>
            <a:endParaRPr lang="cs-CZ" dirty="0"/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cs-CZ" dirty="0"/>
              <a:t>přihlašovací údaje stejné jako do </a:t>
            </a:r>
            <a:r>
              <a:rPr lang="cs-CZ" dirty="0" err="1"/>
              <a:t>STAGu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89" y="1340768"/>
            <a:ext cx="3854191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1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Diplomový modul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557" y="1268760"/>
            <a:ext cx="8501930" cy="4525963"/>
          </a:xfrm>
        </p:spPr>
        <p:txBody>
          <a:bodyPr/>
          <a:lstStyle/>
          <a:p>
            <a:r>
              <a:rPr lang="cs-CZ" dirty="0" err="1"/>
              <a:t>DP</a:t>
            </a:r>
            <a:r>
              <a:rPr lang="cs-CZ" dirty="0"/>
              <a:t> si zadáváte do konce 1. ročníku (pokud studujete 1program nebo 2program maior)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429" y="2456795"/>
            <a:ext cx="90707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MIS1</a:t>
            </a:r>
            <a:r>
              <a:rPr lang="cs-CZ" sz="2000" dirty="0"/>
              <a:t>: dvě paralelní varianty:</a:t>
            </a:r>
          </a:p>
          <a:p>
            <a:r>
              <a:rPr lang="cs-CZ" sz="2000" dirty="0"/>
              <a:t>- pro literární a kulturně zaměřené práce (garant dr. </a:t>
            </a:r>
            <a:r>
              <a:rPr lang="cs-CZ" sz="2000" dirty="0" err="1"/>
              <a:t>Flajšarová</a:t>
            </a:r>
            <a:r>
              <a:rPr lang="cs-CZ" sz="2000" dirty="0"/>
              <a:t>)</a:t>
            </a:r>
          </a:p>
          <a:p>
            <a:r>
              <a:rPr lang="cs-CZ" sz="2000" dirty="0"/>
              <a:t>- pro lingvistické a překlad./tlumočnické práce (garant dr. Šimáčková)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dirty="0" err="1"/>
              <a:t>LING</a:t>
            </a:r>
            <a:r>
              <a:rPr lang="cs-CZ" sz="2000" dirty="0"/>
              <a:t>./TLUMOČ/</a:t>
            </a:r>
            <a:r>
              <a:rPr lang="cs-CZ" sz="2000" dirty="0" err="1"/>
              <a:t>PŘEKL</a:t>
            </a:r>
            <a:r>
              <a:rPr lang="cs-CZ" sz="2000" dirty="0"/>
              <a:t>.: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 Vedoucí vám vypracuje </a:t>
            </a:r>
            <a:r>
              <a:rPr lang="cs-CZ" sz="2000" dirty="0" err="1"/>
              <a:t>ind</a:t>
            </a:r>
            <a:r>
              <a:rPr lang="cs-CZ" sz="2000" dirty="0"/>
              <a:t>. plán - buď specializovaný kurz, nebo (pro studenty, kteří nepsali Bc. práci v daném oboru na KAA) kurz BAD1 pro </a:t>
            </a:r>
            <a:r>
              <a:rPr lang="cs-CZ" sz="2000" dirty="0" err="1"/>
              <a:t>lingv</a:t>
            </a:r>
            <a:r>
              <a:rPr lang="cs-CZ" sz="2000" dirty="0"/>
              <a:t>. a překlad/tlum. práce (garant předmětu dr. Janebová)</a:t>
            </a:r>
          </a:p>
          <a:p>
            <a:pPr marL="895350" indent="-352425">
              <a:buFont typeface="Arial" panose="020B0604020202020204" pitchFamily="34" charset="0"/>
              <a:buChar char="•"/>
            </a:pPr>
            <a:r>
              <a:rPr lang="cs-CZ" sz="2000" dirty="0"/>
              <a:t>studenti, kteří musí absolvovat BAD1, si zapíší MIS1, ale chodí na BAD1 (aniž by si ho zapsali do </a:t>
            </a:r>
            <a:r>
              <a:rPr lang="cs-CZ" sz="2000" dirty="0" err="1"/>
              <a:t>STAGu</a:t>
            </a:r>
            <a:r>
              <a:rPr lang="cs-CZ" sz="2000" dirty="0"/>
              <a:t> – přijďte na první hodinu kurzu </a:t>
            </a:r>
            <a:r>
              <a:rPr lang="cs-CZ" sz="2000" dirty="0" err="1"/>
              <a:t>BAD1</a:t>
            </a:r>
            <a:r>
              <a:rPr lang="cs-CZ" sz="2000" dirty="0"/>
              <a:t>)</a:t>
            </a:r>
          </a:p>
          <a:p>
            <a:pPr marL="895350" indent="-352425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Ideální je zapsat si MIS1 dva sem. před plánovaným odevzdáním práce.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Ostatní kurzy MIS jsou nevyučované, kredity vám zapíše vedoucí práce (zapište si je v semestru, kdy chcete obhajovat/uzavírat studium).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702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Jazyková cvičení a jazykové zkoušky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8" t="9871" b="-10038"/>
          <a:stretch/>
        </p:blipFill>
        <p:spPr bwMode="auto">
          <a:xfrm>
            <a:off x="-252536" y="1340768"/>
            <a:ext cx="8683369" cy="58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6237312"/>
            <a:ext cx="121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také </a:t>
            </a:r>
            <a:r>
              <a:rPr lang="en-US" sz="2000" b="1" dirty="0"/>
              <a:t>AJC8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8435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zahraničí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: </a:t>
            </a:r>
            <a:endParaRPr lang="cs-CZ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výměnné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cs-CZ" dirty="0"/>
              <a:t> v Evropě: </a:t>
            </a:r>
            <a:r>
              <a:rPr lang="en-US" dirty="0" err="1"/>
              <a:t>např</a:t>
            </a:r>
            <a:r>
              <a:rPr lang="en-US" dirty="0"/>
              <a:t>. Erasmus+, </a:t>
            </a:r>
            <a:r>
              <a:rPr lang="en-US" dirty="0" err="1"/>
              <a:t>CEEPUS</a:t>
            </a:r>
            <a:endParaRPr lang="cs-CZ" dirty="0"/>
          </a:p>
          <a:p>
            <a:r>
              <a:rPr lang="en-US" dirty="0" err="1"/>
              <a:t>Pobyty</a:t>
            </a:r>
            <a:r>
              <a:rPr lang="en-US" dirty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jednotlivci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institucemi</a:t>
            </a:r>
            <a:r>
              <a:rPr lang="en-US" dirty="0"/>
              <a:t> (</a:t>
            </a:r>
            <a:r>
              <a:rPr lang="en-US" dirty="0" err="1"/>
              <a:t>Merrillův</a:t>
            </a:r>
            <a:r>
              <a:rPr lang="en-US" dirty="0"/>
              <a:t> program </a:t>
            </a:r>
            <a:r>
              <a:rPr lang="en-US" dirty="0" err="1"/>
              <a:t>ročních</a:t>
            </a:r>
            <a:r>
              <a:rPr lang="en-US" dirty="0"/>
              <a:t> </a:t>
            </a:r>
            <a:r>
              <a:rPr lang="en-US" dirty="0" err="1"/>
              <a:t>studijních</a:t>
            </a:r>
            <a:r>
              <a:rPr lang="en-US" dirty="0"/>
              <a:t> </a:t>
            </a:r>
            <a:r>
              <a:rPr lang="en-US" dirty="0" err="1"/>
              <a:t>pobytů</a:t>
            </a:r>
            <a:r>
              <a:rPr lang="en-US" dirty="0"/>
              <a:t> v USA)</a:t>
            </a:r>
            <a:endParaRPr lang="cs-CZ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mobilita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/>
              <a:t> </a:t>
            </a:r>
            <a:r>
              <a:rPr lang="en-US" dirty="0" err="1"/>
              <a:t>VŠ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</a:t>
            </a:r>
            <a:r>
              <a:rPr lang="en-US" dirty="0" err="1"/>
              <a:t>MŠMT</a:t>
            </a:r>
            <a:r>
              <a:rPr lang="en-US" dirty="0"/>
              <a:t> („</a:t>
            </a:r>
            <a:r>
              <a:rPr lang="en-US" dirty="0" err="1"/>
              <a:t>freemovers</a:t>
            </a:r>
            <a:r>
              <a:rPr lang="en-US" dirty="0"/>
              <a:t>“, </a:t>
            </a:r>
            <a:r>
              <a:rPr lang="en-US" dirty="0" err="1"/>
              <a:t>přímá</a:t>
            </a:r>
            <a:r>
              <a:rPr lang="en-US" dirty="0"/>
              <a:t>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/>
              <a:t>)</a:t>
            </a:r>
            <a:r>
              <a:rPr lang="cs-CZ" dirty="0"/>
              <a:t>: většinou země mimo EU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Aktuální informace a přehled škol, se kterými má </a:t>
            </a:r>
            <a:r>
              <a:rPr lang="cs-CZ" dirty="0" err="1"/>
              <a:t>KAA</a:t>
            </a:r>
            <a:r>
              <a:rPr lang="cs-CZ" dirty="0"/>
              <a:t> smlouvu, a </a:t>
            </a:r>
            <a:r>
              <a:rPr lang="cs-CZ" dirty="0" err="1"/>
              <a:t>FAQs</a:t>
            </a:r>
            <a:r>
              <a:rPr lang="cs-CZ" dirty="0"/>
              <a:t> najdete na </a:t>
            </a:r>
          </a:p>
          <a:p>
            <a:pPr marL="0" indent="0">
              <a:buNone/>
            </a:pPr>
            <a:r>
              <a:rPr lang="cs-CZ">
                <a:hlinkClick r:id="rId2"/>
              </a:rPr>
              <a:t>https://anglistika.upol.cz/stavajicim-studentum/studium-v-zahranici/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01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cs-CZ" dirty="0"/>
              <a:t>Studium v zahraničí: Erasmus+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psaná</a:t>
            </a:r>
            <a:r>
              <a:rPr lang="en-US" sz="2000" dirty="0"/>
              <a:t> </a:t>
            </a:r>
            <a:r>
              <a:rPr lang="en-US" sz="2000" dirty="0" err="1"/>
              <a:t>přihláška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obsahovat</a:t>
            </a:r>
            <a:r>
              <a:rPr lang="cs-CZ" sz="2000" dirty="0"/>
              <a:t> mj.</a:t>
            </a:r>
            <a:r>
              <a:rPr lang="en-US" sz="2000" dirty="0"/>
              <a:t>: </a:t>
            </a:r>
            <a:endParaRPr lang="cs-CZ" sz="2000" dirty="0"/>
          </a:p>
          <a:p>
            <a:r>
              <a:rPr lang="en-US" sz="2000" dirty="0" err="1"/>
              <a:t>strukturovaný</a:t>
            </a:r>
            <a:r>
              <a:rPr lang="en-US" sz="2000" dirty="0"/>
              <a:t> </a:t>
            </a:r>
            <a:r>
              <a:rPr lang="en-US" sz="2000" dirty="0" err="1"/>
              <a:t>životopis</a:t>
            </a:r>
            <a:r>
              <a:rPr lang="en-US" sz="2000" dirty="0"/>
              <a:t> v </a:t>
            </a:r>
            <a:r>
              <a:rPr lang="en-US" sz="2000" dirty="0" err="1"/>
              <a:t>angličtině</a:t>
            </a:r>
            <a:r>
              <a:rPr lang="en-US" sz="2000" dirty="0"/>
              <a:t> </a:t>
            </a:r>
            <a:endParaRPr lang="cs-CZ" sz="2000" dirty="0"/>
          </a:p>
          <a:p>
            <a:r>
              <a:rPr lang="en-US" sz="2000" b="1" dirty="0" err="1"/>
              <a:t>kontakty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vyučující</a:t>
            </a:r>
            <a:r>
              <a:rPr lang="en-US" sz="2000" b="1" dirty="0"/>
              <a:t>, </a:t>
            </a:r>
            <a:r>
              <a:rPr lang="en-US" sz="2000" b="1" dirty="0" err="1"/>
              <a:t>kteří</a:t>
            </a:r>
            <a:r>
              <a:rPr lang="en-US" sz="2000" b="1" dirty="0"/>
              <a:t> </a:t>
            </a:r>
            <a:r>
              <a:rPr lang="en-US" sz="2000" b="1" dirty="0" err="1"/>
              <a:t>mohou</a:t>
            </a:r>
            <a:r>
              <a:rPr lang="en-US" sz="2000" b="1" dirty="0"/>
              <a:t> </a:t>
            </a:r>
            <a:r>
              <a:rPr lang="en-US" sz="2000" b="1" dirty="0" err="1"/>
              <a:t>podpořit</a:t>
            </a:r>
            <a:r>
              <a:rPr lang="en-US" sz="2000" b="1" dirty="0"/>
              <a:t> </a:t>
            </a:r>
            <a:r>
              <a:rPr lang="en-US" sz="2000" b="1" dirty="0" err="1"/>
              <a:t>žádost</a:t>
            </a:r>
            <a:r>
              <a:rPr lang="en-US" sz="2000" b="1" dirty="0"/>
              <a:t> (</a:t>
            </a:r>
            <a:r>
              <a:rPr lang="en-US" sz="2000" b="1" dirty="0" err="1"/>
              <a:t>alespoň</a:t>
            </a:r>
            <a:r>
              <a:rPr lang="en-US" sz="2000" b="1" dirty="0"/>
              <a:t> </a:t>
            </a:r>
            <a:r>
              <a:rPr lang="en-US" sz="2000" b="1" dirty="0" err="1"/>
              <a:t>jeden</a:t>
            </a:r>
            <a:r>
              <a:rPr lang="en-US" sz="2000" b="1" dirty="0"/>
              <a:t> z KAA) </a:t>
            </a:r>
            <a:endParaRPr lang="cs-CZ" sz="2000" b="1" dirty="0"/>
          </a:p>
          <a:p>
            <a:r>
              <a:rPr lang="en-US" sz="2000" dirty="0"/>
              <a:t>statement of purpose (</a:t>
            </a:r>
            <a:r>
              <a:rPr lang="en-US" sz="2000" dirty="0" err="1"/>
              <a:t>jasná</a:t>
            </a:r>
            <a:r>
              <a:rPr lang="en-US" sz="2000" dirty="0"/>
              <a:t> </a:t>
            </a:r>
            <a:r>
              <a:rPr lang="en-US" sz="2000" dirty="0" err="1"/>
              <a:t>představa</a:t>
            </a:r>
            <a:r>
              <a:rPr lang="en-US" sz="2000" dirty="0"/>
              <a:t> o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korespondující</a:t>
            </a:r>
            <a:r>
              <a:rPr lang="en-US" sz="2000" dirty="0"/>
              <a:t> se </a:t>
            </a:r>
            <a:r>
              <a:rPr lang="en-US" sz="2000" dirty="0" err="1"/>
              <a:t>studijním</a:t>
            </a:r>
            <a:r>
              <a:rPr lang="en-US" sz="2000" dirty="0"/>
              <a:t> </a:t>
            </a:r>
            <a:r>
              <a:rPr lang="en-US" sz="2000" dirty="0" err="1"/>
              <a:t>oborem</a:t>
            </a:r>
            <a:r>
              <a:rPr lang="en-US" sz="2000" dirty="0"/>
              <a:t> </a:t>
            </a:r>
            <a:r>
              <a:rPr lang="en-US" sz="2000" dirty="0" err="1"/>
              <a:t>studenta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UP)</a:t>
            </a:r>
            <a:endParaRPr lang="cs-CZ" sz="2000" dirty="0"/>
          </a:p>
          <a:p>
            <a:r>
              <a:rPr lang="en-US" sz="2000" b="1" dirty="0" err="1"/>
              <a:t>přehled</a:t>
            </a:r>
            <a:r>
              <a:rPr lang="en-US" sz="2000" b="1" dirty="0"/>
              <a:t> </a:t>
            </a:r>
            <a:r>
              <a:rPr lang="en-US" sz="2000" b="1" dirty="0" err="1"/>
              <a:t>akademických</a:t>
            </a:r>
            <a:r>
              <a:rPr lang="en-US" sz="2000" b="1" dirty="0"/>
              <a:t> </a:t>
            </a:r>
            <a:r>
              <a:rPr lang="en-US" sz="2000" b="1" dirty="0" err="1"/>
              <a:t>výsledků</a:t>
            </a:r>
            <a:r>
              <a:rPr lang="en-US" sz="2000" b="1" dirty="0"/>
              <a:t> </a:t>
            </a:r>
            <a:r>
              <a:rPr lang="en-US" sz="2000" b="1" dirty="0" err="1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celou</a:t>
            </a:r>
            <a:r>
              <a:rPr lang="en-US" sz="2000" b="1" dirty="0"/>
              <a:t> </a:t>
            </a:r>
            <a:r>
              <a:rPr lang="en-US" sz="2000" b="1" dirty="0" err="1"/>
              <a:t>dobu</a:t>
            </a:r>
            <a:r>
              <a:rPr lang="en-US" sz="2000" b="1" dirty="0"/>
              <a:t> </a:t>
            </a:r>
            <a:r>
              <a:rPr lang="en-US" sz="2000" b="1" dirty="0" err="1"/>
              <a:t>vašeho</a:t>
            </a:r>
            <a:r>
              <a:rPr lang="en-US" sz="2000" b="1" dirty="0"/>
              <a:t> </a:t>
            </a:r>
            <a:r>
              <a:rPr lang="en-US" sz="2000" b="1" dirty="0" err="1"/>
              <a:t>univerzitního</a:t>
            </a:r>
            <a:r>
              <a:rPr lang="en-US" sz="2000" b="1" dirty="0"/>
              <a:t> </a:t>
            </a:r>
            <a:r>
              <a:rPr lang="en-US" sz="2000" b="1" dirty="0" err="1"/>
              <a:t>studia</a:t>
            </a:r>
            <a:endParaRPr lang="cs-CZ" sz="2000" b="1" dirty="0"/>
          </a:p>
          <a:p>
            <a:r>
              <a:rPr lang="en-US" sz="2000" b="1" dirty="0" err="1"/>
              <a:t>vzorek</a:t>
            </a:r>
            <a:r>
              <a:rPr lang="en-US" sz="2000" b="1" dirty="0"/>
              <a:t> </a:t>
            </a:r>
            <a:r>
              <a:rPr lang="en-US" sz="2000" b="1" dirty="0" err="1"/>
              <a:t>akademické</a:t>
            </a:r>
            <a:r>
              <a:rPr lang="en-US" sz="2000" b="1" dirty="0"/>
              <a:t> </a:t>
            </a:r>
            <a:r>
              <a:rPr lang="en-US" sz="2000" b="1" dirty="0" err="1"/>
              <a:t>práce</a:t>
            </a:r>
            <a:r>
              <a:rPr lang="en-US" sz="2000" b="1" dirty="0"/>
              <a:t> (</a:t>
            </a:r>
            <a:r>
              <a:rPr lang="en-US" sz="2000" b="1" dirty="0" err="1"/>
              <a:t>esej</a:t>
            </a:r>
            <a:r>
              <a:rPr lang="en-US" sz="2000" b="1" dirty="0"/>
              <a:t> </a:t>
            </a:r>
            <a:r>
              <a:rPr lang="en-US" sz="2000" b="1" dirty="0" err="1"/>
              <a:t>atd</a:t>
            </a:r>
            <a:r>
              <a:rPr lang="en-US" sz="2000" b="1" dirty="0"/>
              <a:t>.)</a:t>
            </a:r>
            <a:endParaRPr lang="cs-CZ" sz="2000" b="1" dirty="0"/>
          </a:p>
          <a:p>
            <a:endParaRPr lang="cs-CZ" sz="2000" b="1" dirty="0"/>
          </a:p>
          <a:p>
            <a:r>
              <a:rPr lang="cs-CZ" sz="2000" dirty="0"/>
              <a:t>možno vyjet v každém programu studia, tj. v Bc. i Mgr. studiu</a:t>
            </a:r>
          </a:p>
          <a:p>
            <a:r>
              <a:rPr lang="cs-CZ" sz="2000" dirty="0"/>
              <a:t>další řádné výběrové řízení Erasmus+ bude zahájeno v lednu (výjezd  příští akademický rok, tj. hlaste se ideálně již v prvním ročníku, pokud chcete vyjet ve druhém ročníku)</a:t>
            </a:r>
          </a:p>
          <a:p>
            <a:r>
              <a:rPr lang="cs-CZ" sz="2000" dirty="0"/>
              <a:t>na podzim může být vyhlášeno dodatečné výběrové řízení na LS, ale výběr je omezen na neobsazená místa</a:t>
            </a:r>
          </a:p>
          <a:p>
            <a:r>
              <a:rPr lang="cs-CZ" sz="2000" dirty="0"/>
              <a:t>Pozor, někde je požadovaná aspoň minimální znalost jazyka hostitelské země – přizpůsobte tomu výběr cizích jazyků v rámci C kreditů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Ostatní výběrová řízení: sledujte stránky UP a </a:t>
            </a:r>
            <a:r>
              <a:rPr lang="cs-CZ" sz="2000" dirty="0" err="1"/>
              <a:t>KAA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726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Vyrovnávací modul VYMO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>Anglická filologie 1program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186" y="4149080"/>
            <a:ext cx="87163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Jedná se o kurzy z Bc. studia, které mohou studenti z jiných univerzit potřebovat k doplnění znalostí a kompetencí vyžadovaných v navazujícím studiu</a:t>
            </a:r>
          </a:p>
          <a:p>
            <a:r>
              <a:rPr lang="cs-CZ" sz="2000" dirty="0"/>
              <a:t>Zapisují si všichni studenti 1programu, ale v jiné fázi studia: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Studentům Bc. studia Anglické filologie na </a:t>
            </a:r>
            <a:r>
              <a:rPr lang="cs-CZ" sz="2000" dirty="0" err="1"/>
              <a:t>KAA</a:t>
            </a:r>
            <a:r>
              <a:rPr lang="cs-CZ" sz="2000" dirty="0"/>
              <a:t> se uzná na základě předchozího studia (zapište si hned v 1. ročníku).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Ostatním studentům bude uznán až po splnění individuálního studijního plánu, který jim sestaví studijní poradce (zapište si VYMO po splnění studijního plánu)</a:t>
            </a:r>
            <a:endParaRPr lang="en-US" sz="20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537584"/>
              </p:ext>
            </p:extLst>
          </p:nvPr>
        </p:nvGraphicFramePr>
        <p:xfrm>
          <a:off x="603305" y="1600200"/>
          <a:ext cx="8242023" cy="272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Dokument" r:id="rId3" imgW="5850654" imgH="1932343" progId="Word.Document.12">
                  <p:embed/>
                </p:oleObj>
              </mc:Choice>
              <mc:Fallback>
                <p:oleObj name="Dokument" r:id="rId3" imgW="5850654" imgH="1932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305" y="1600200"/>
                        <a:ext cx="8242023" cy="2721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0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Vyrovnávací modul </a:t>
            </a:r>
            <a:r>
              <a:rPr lang="cs-CZ" dirty="0" err="1"/>
              <a:t>VYMO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ATP </a:t>
            </a:r>
            <a:r>
              <a:rPr lang="cs-CZ" dirty="0" err="1"/>
              <a:t>1program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251520" y="419437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Jedná se o kurzy z Bc. studia, které mohou studenti z jiných univerzit potřebovat k doplnění znalostí a kompetencí vyžadovaných v navazujícím studiu</a:t>
            </a:r>
          </a:p>
          <a:p>
            <a:r>
              <a:rPr lang="cs-CZ" sz="2000" dirty="0"/>
              <a:t>Zapisují si všichni studenti 1programu, ale v jiné fázi studia: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Studentům Bc. studia Angličtiny se zaměřením na kom. tlum. a překlad na KAA se uzná na základě předchozího studia (zapište si hned v 1. ročníku).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Ostatním studentům bude uznán až po splnění individuálního studijního plánu, který jim sestaví studijní poradce (zapište si VYMO po splnění studijního plánu)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48653"/>
              </p:ext>
            </p:extLst>
          </p:nvPr>
        </p:nvGraphicFramePr>
        <p:xfrm>
          <a:off x="-396552" y="1844824"/>
          <a:ext cx="9361232" cy="2512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Dokument" r:id="rId3" imgW="5850654" imgH="1570119" progId="Word.Document.12">
                  <p:embed/>
                </p:oleObj>
              </mc:Choice>
              <mc:Fallback>
                <p:oleObj name="Dokument" r:id="rId3" imgW="5850654" imgH="15701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6552" y="1844824"/>
                        <a:ext cx="9361232" cy="2512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9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054" y="176041"/>
            <a:ext cx="8229600" cy="804687"/>
          </a:xfrm>
        </p:spPr>
        <p:txBody>
          <a:bodyPr>
            <a:normAutofit fontScale="90000"/>
          </a:bodyPr>
          <a:lstStyle/>
          <a:p>
            <a:r>
              <a:rPr lang="cs-CZ" dirty="0"/>
              <a:t>Jak se vyznat ve studijních plánech?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58918" y="3755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Příklad: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20487"/>
              </p:ext>
            </p:extLst>
          </p:nvPr>
        </p:nvGraphicFramePr>
        <p:xfrm>
          <a:off x="179512" y="2564904"/>
          <a:ext cx="9061858" cy="192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kument" r:id="rId3" imgW="5911438" imgH="1255376" progId="Word.Document.12">
                  <p:embed/>
                </p:oleObj>
              </mc:Choice>
              <mc:Fallback>
                <p:oleObj name="Dokument" r:id="rId3" imgW="5911438" imgH="12553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564904"/>
                        <a:ext cx="9061858" cy="1924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2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DIDAKTIKA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Nabídka studia didaktiky anglického jazyka: </a:t>
            </a:r>
          </a:p>
          <a:p>
            <a:pPr marL="0" indent="0">
              <a:buNone/>
            </a:pPr>
            <a:r>
              <a:rPr lang="cs-CZ" dirty="0"/>
              <a:t>Garantka: Mgr. Andrea Ramešová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Povinně volitelné předměty </a:t>
            </a:r>
            <a:r>
              <a:rPr lang="cs-CZ" dirty="0" err="1"/>
              <a:t>MTD1</a:t>
            </a:r>
            <a:r>
              <a:rPr lang="cs-CZ" dirty="0"/>
              <a:t>/</a:t>
            </a:r>
            <a:r>
              <a:rPr lang="cs-CZ" dirty="0" err="1"/>
              <a:t>MTD2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NEBO</a:t>
            </a:r>
          </a:p>
          <a:p>
            <a:pPr marL="0" indent="0">
              <a:buNone/>
            </a:pPr>
            <a:r>
              <a:rPr lang="cs-CZ" dirty="0"/>
              <a:t>Učitelská způsobilost (placené studium)</a:t>
            </a:r>
          </a:p>
          <a:p>
            <a:pPr marL="0" indent="0">
              <a:buNone/>
            </a:pPr>
            <a:r>
              <a:rPr lang="cs-CZ"/>
              <a:t>DIAJ1/DIAJ2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475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cs-CZ" dirty="0" err="1"/>
              <a:t>ázemí</a:t>
            </a:r>
            <a:r>
              <a:rPr lang="cs-CZ" dirty="0"/>
              <a:t>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„CCCS“ – knihovna KAA</a:t>
            </a:r>
          </a:p>
          <a:p>
            <a:pPr lvl="1"/>
            <a:r>
              <a:rPr lang="cs-CZ" dirty="0"/>
              <a:t>Literatura, PC, mimořádné semináře/workshopy, </a:t>
            </a:r>
            <a:r>
              <a:rPr lang="cs-CZ" dirty="0" err="1"/>
              <a:t>hang-out</a:t>
            </a:r>
            <a:r>
              <a:rPr lang="cs-CZ" dirty="0"/>
              <a:t> </a:t>
            </a:r>
            <a:r>
              <a:rPr lang="cs-CZ"/>
              <a:t>space</a:t>
            </a:r>
            <a:endParaRPr lang="cs-CZ" dirty="0"/>
          </a:p>
          <a:p>
            <a:r>
              <a:rPr lang="cs-CZ" dirty="0"/>
              <a:t>Studovny FFUP v suterénu</a:t>
            </a:r>
          </a:p>
          <a:p>
            <a:r>
              <a:rPr lang="cs-CZ" dirty="0"/>
              <a:t>Centrální Knihovna UP (naproti)</a:t>
            </a:r>
          </a:p>
          <a:p>
            <a:pPr lvl="1"/>
            <a:r>
              <a:rPr lang="cs-CZ" dirty="0"/>
              <a:t>Pohodlné zázemí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819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1665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Díky!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4" y="3963896"/>
            <a:ext cx="3503772" cy="11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Povinné předměty A: nutné splnit všechny v předepsané skladbě</a:t>
            </a:r>
          </a:p>
          <a:p>
            <a:r>
              <a:rPr lang="cs-CZ" dirty="0"/>
              <a:t>Povinně volitelné předměty B: nutné splnit předepsaná minima kreditů v jednotlivých modulech (výběr konkrétních předmětů  je na studentovi)</a:t>
            </a:r>
          </a:p>
          <a:p>
            <a:r>
              <a:rPr lang="cs-CZ" dirty="0"/>
              <a:t>Volitelné předměty C: </a:t>
            </a:r>
          </a:p>
          <a:p>
            <a:pPr lvl="1"/>
            <a:r>
              <a:rPr lang="cs-CZ" b="1" dirty="0"/>
              <a:t>kredity B nad rámec předepsaného minima z vlastního studijního programu (doporučujeme)</a:t>
            </a:r>
          </a:p>
          <a:p>
            <a:pPr lvl="1"/>
            <a:r>
              <a:rPr lang="cs-CZ" dirty="0"/>
              <a:t>kredity z ostatních studijních programů na KAA</a:t>
            </a:r>
          </a:p>
          <a:p>
            <a:pPr lvl="1"/>
            <a:r>
              <a:rPr lang="cs-CZ" dirty="0"/>
              <a:t>kurzy z nabídky ostatních kateder na FF </a:t>
            </a:r>
          </a:p>
          <a:p>
            <a:pPr lvl="1"/>
            <a:r>
              <a:rPr lang="cs-CZ" dirty="0">
                <a:ea typeface="Times New Roman" panose="02020603050405020304" pitchFamily="18" charset="0"/>
                <a:cs typeface="Arial" panose="020B0604020202020204" pitchFamily="34" charset="0"/>
              </a:rPr>
              <a:t>kurzy z nabídky ostatních fakult (max. 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16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7888" y="377866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Rozsah</a:t>
            </a:r>
            <a:r>
              <a:rPr lang="cs-CZ" dirty="0">
                <a:latin typeface="Corbel" panose="020B0503020204020204" pitchFamily="34" charset="0"/>
              </a:rPr>
              <a:t>: 2+2+0 = přednáška 2x45 min + seminář 2x45 min + cvičení 0 min </a:t>
            </a:r>
          </a:p>
          <a:p>
            <a:r>
              <a:rPr lang="cs-CZ" dirty="0">
                <a:latin typeface="Corbel" panose="020B0503020204020204" pitchFamily="34" charset="0"/>
              </a:rPr>
              <a:t>                 </a:t>
            </a:r>
            <a:r>
              <a:rPr lang="en-US" dirty="0">
                <a:latin typeface="Corbel" panose="020B0503020204020204" pitchFamily="34" charset="0"/>
              </a:rPr>
              <a:t>0+0+0 = </a:t>
            </a:r>
            <a:r>
              <a:rPr lang="en-US" dirty="0" err="1">
                <a:latin typeface="Corbel" panose="020B0503020204020204" pitchFamily="34" charset="0"/>
              </a:rPr>
              <a:t>nevyu</a:t>
            </a:r>
            <a:r>
              <a:rPr lang="cs-CZ" dirty="0" err="1">
                <a:latin typeface="Corbel" panose="020B0503020204020204" pitchFamily="34" charset="0"/>
              </a:rPr>
              <a:t>čovaná</a:t>
            </a:r>
            <a:r>
              <a:rPr lang="cs-CZ" dirty="0">
                <a:latin typeface="Corbel" panose="020B0503020204020204" pitchFamily="34" charset="0"/>
              </a:rPr>
              <a:t> zkouška (podmiňující předměty viz STAG)</a:t>
            </a:r>
          </a:p>
          <a:p>
            <a:r>
              <a:rPr lang="cs-CZ" dirty="0">
                <a:latin typeface="Corbel" panose="020B0503020204020204" pitchFamily="34" charset="0"/>
              </a:rPr>
              <a:t>                 0+2+0 = seminář (90 min) – většina kurzů na KAA (1x týdně)</a:t>
            </a:r>
          </a:p>
          <a:p>
            <a:r>
              <a:rPr lang="cs-CZ" dirty="0">
                <a:latin typeface="Corbel" panose="020B0503020204020204" pitchFamily="34" charset="0"/>
              </a:rPr>
              <a:t>(Kurzy Úvod do …: k přednášce je nutné si zapsat i seminář v tomtéž semestru)</a:t>
            </a:r>
          </a:p>
          <a:p>
            <a:r>
              <a:rPr lang="cs-CZ" dirty="0">
                <a:latin typeface="Corbel" panose="020B0503020204020204" pitchFamily="34" charset="0"/>
              </a:rPr>
              <a:t>Doporučený ročník (orientační údaj): </a:t>
            </a:r>
            <a:r>
              <a:rPr lang="cs-CZ">
                <a:latin typeface="Corbel" panose="020B0503020204020204" pitchFamily="34" charset="0"/>
              </a:rPr>
              <a:t>Z; L</a:t>
            </a:r>
            <a:r>
              <a:rPr lang="cs-CZ" dirty="0">
                <a:latin typeface="Corbel" panose="020B0503020204020204" pitchFamily="34" charset="0"/>
              </a:rPr>
              <a:t>; </a:t>
            </a:r>
            <a:r>
              <a:rPr lang="cs-CZ">
                <a:latin typeface="Corbel" panose="020B0503020204020204" pitchFamily="34" charset="0"/>
              </a:rPr>
              <a:t>ZL (= otevírá </a:t>
            </a:r>
            <a:r>
              <a:rPr lang="cs-CZ" dirty="0">
                <a:latin typeface="Corbel" panose="020B0503020204020204" pitchFamily="34" charset="0"/>
              </a:rPr>
              <a:t>se v ZS i LS)</a:t>
            </a:r>
          </a:p>
          <a:p>
            <a:r>
              <a:rPr lang="cs-CZ" b="1" dirty="0">
                <a:latin typeface="Corbel" panose="020B0503020204020204" pitchFamily="34" charset="0"/>
              </a:rPr>
              <a:t>Typ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b="1" dirty="0">
                <a:latin typeface="Corbel" panose="020B0503020204020204" pitchFamily="34" charset="0"/>
              </a:rPr>
              <a:t>ukončení:</a:t>
            </a:r>
            <a:r>
              <a:rPr lang="cs-CZ" dirty="0">
                <a:latin typeface="Corbel" panose="020B0503020204020204" pitchFamily="34" charset="0"/>
              </a:rPr>
              <a:t> </a:t>
            </a:r>
          </a:p>
          <a:p>
            <a:r>
              <a:rPr lang="cs-CZ" dirty="0">
                <a:latin typeface="Corbel" panose="020B0503020204020204" pitchFamily="34" charset="0"/>
              </a:rPr>
              <a:t>	zápočet </a:t>
            </a:r>
            <a:r>
              <a:rPr lang="cs-CZ" b="1" dirty="0">
                <a:latin typeface="Corbel" panose="020B0503020204020204" pitchFamily="34" charset="0"/>
              </a:rPr>
              <a:t>z (uspěl/neuspěl)</a:t>
            </a:r>
          </a:p>
          <a:p>
            <a:r>
              <a:rPr lang="cs-CZ" dirty="0">
                <a:latin typeface="Corbel" panose="020B0503020204020204" pitchFamily="34" charset="0"/>
              </a:rPr>
              <a:t>	zkouška </a:t>
            </a:r>
            <a:r>
              <a:rPr lang="cs-CZ" b="1" dirty="0">
                <a:latin typeface="Corbel" panose="020B0503020204020204" pitchFamily="34" charset="0"/>
              </a:rPr>
              <a:t>Zk (A–F)</a:t>
            </a:r>
            <a:r>
              <a:rPr lang="cs-CZ" dirty="0">
                <a:latin typeface="Corbel" panose="020B0503020204020204" pitchFamily="34" charset="0"/>
              </a:rPr>
              <a:t>	</a:t>
            </a:r>
          </a:p>
          <a:p>
            <a:r>
              <a:rPr lang="cs-CZ" dirty="0">
                <a:latin typeface="Corbel" panose="020B0503020204020204" pitchFamily="34" charset="0"/>
              </a:rPr>
              <a:t> 	(</a:t>
            </a:r>
            <a:r>
              <a:rPr lang="en-US" dirty="0">
                <a:latin typeface="Corbel" panose="020B0503020204020204" pitchFamily="34" charset="0"/>
              </a:rPr>
              <a:t>‘</a:t>
            </a:r>
            <a:r>
              <a:rPr lang="cs-CZ" dirty="0">
                <a:latin typeface="Corbel" panose="020B0503020204020204" pitchFamily="34" charset="0"/>
              </a:rPr>
              <a:t>zápočet</a:t>
            </a:r>
            <a:r>
              <a:rPr lang="en-US" dirty="0">
                <a:latin typeface="Corbel" panose="020B0503020204020204" pitchFamily="34" charset="0"/>
              </a:rPr>
              <a:t> p</a:t>
            </a:r>
            <a:r>
              <a:rPr lang="cs-CZ" dirty="0" err="1">
                <a:latin typeface="Corbel" panose="020B0503020204020204" pitchFamily="34" charset="0"/>
              </a:rPr>
              <a:t>řed</a:t>
            </a:r>
            <a:r>
              <a:rPr lang="cs-CZ" dirty="0">
                <a:latin typeface="Corbel" panose="020B0503020204020204" pitchFamily="34" charset="0"/>
              </a:rPr>
              <a:t> zkouškou</a:t>
            </a:r>
            <a:r>
              <a:rPr lang="en-US" dirty="0">
                <a:latin typeface="Corbel" panose="020B0503020204020204" pitchFamily="34" charset="0"/>
              </a:rPr>
              <a:t>’</a:t>
            </a:r>
            <a:r>
              <a:rPr lang="cs-CZ" dirty="0">
                <a:latin typeface="Corbel" panose="020B0503020204020204" pitchFamily="34" charset="0"/>
              </a:rPr>
              <a:t> + zkouška </a:t>
            </a:r>
            <a:r>
              <a:rPr lang="cs-CZ" b="1" dirty="0">
                <a:latin typeface="Corbel" panose="020B0503020204020204" pitchFamily="34" charset="0"/>
              </a:rPr>
              <a:t>z, </a:t>
            </a:r>
            <a:r>
              <a:rPr lang="cs-CZ" b="1" dirty="0" err="1">
                <a:latin typeface="Corbel" panose="020B0503020204020204" pitchFamily="34" charset="0"/>
              </a:rPr>
              <a:t>Zk</a:t>
            </a:r>
            <a:r>
              <a:rPr lang="cs-CZ" b="1" dirty="0">
                <a:latin typeface="Corbel" panose="020B0503020204020204" pitchFamily="34" charset="0"/>
              </a:rPr>
              <a:t>)</a:t>
            </a:r>
            <a:endParaRPr lang="en-US" b="1" dirty="0">
              <a:latin typeface="Corbel" panose="020B0503020204020204" pitchFamily="34" charset="0"/>
            </a:endParaRP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991571"/>
              </p:ext>
            </p:extLst>
          </p:nvPr>
        </p:nvGraphicFramePr>
        <p:xfrm>
          <a:off x="457200" y="1517942"/>
          <a:ext cx="8206818" cy="2059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9809">
                  <a:extLst>
                    <a:ext uri="{9D8B030D-6E8A-4147-A177-3AD203B41FA5}">
                      <a16:colId xmlns:a16="http://schemas.microsoft.com/office/drawing/2014/main" val="17945242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377628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49386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40765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002444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9905673"/>
                    </a:ext>
                  </a:extLst>
                </a:gridCol>
                <a:gridCol w="1522513">
                  <a:extLst>
                    <a:ext uri="{9D8B030D-6E8A-4147-A177-3AD203B41FA5}">
                      <a16:colId xmlns:a16="http://schemas.microsoft.com/office/drawing/2014/main" val="1620862158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Povinné předměty – povinný základ 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9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Název předmětu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zakončení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rozsah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kredity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vyučující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doporučený ročník/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semestr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415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Úvod do studia jazyka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UJ00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z,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  <a:effectLst/>
                        </a:rPr>
                        <a:t>Zk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2+2+0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Podlipský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05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Praktická gramatika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APGR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0+2+0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solidFill>
                            <a:schemeClr val="tx1"/>
                          </a:solidFill>
                          <a:effectLst/>
                        </a:rPr>
                        <a:t>Čakányová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298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Fonetika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AFO3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Zk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0+0+0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Šimáčková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1/ZL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359708"/>
                  </a:ext>
                </a:extLst>
              </a:tr>
            </a:tbl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592263" y="3201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57200" y="98174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Příklady:</a:t>
            </a:r>
          </a:p>
        </p:txBody>
      </p:sp>
    </p:spTree>
    <p:extLst>
      <p:ext uri="{BB962C8B-B14F-4D97-AF65-F5344CB8AC3E}">
        <p14:creationId xmlns:p14="http://schemas.microsoft.com/office/powerpoint/2010/main" val="101634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Portál UP (STAG)</a:t>
            </a:r>
            <a:br>
              <a:rPr lang="cs-CZ" dirty="0"/>
            </a:br>
            <a:r>
              <a:rPr lang="cs-CZ" dirty="0"/>
              <a:t>stag.upol.cz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691" r="27160" b="29396"/>
          <a:stretch/>
        </p:blipFill>
        <p:spPr bwMode="auto">
          <a:xfrm>
            <a:off x="133350" y="1537303"/>
            <a:ext cx="9010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 bez přihlašovacích údajů máte přístup k informacím o kurzech (v sekci Prohlížení) </a:t>
            </a:r>
          </a:p>
        </p:txBody>
      </p:sp>
      <p:sp>
        <p:nvSpPr>
          <p:cNvPr id="5" name="Ovál 4"/>
          <p:cNvSpPr/>
          <p:nvPr/>
        </p:nvSpPr>
        <p:spPr>
          <a:xfrm>
            <a:off x="2915816" y="2276872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ál 6"/>
          <p:cNvSpPr/>
          <p:nvPr/>
        </p:nvSpPr>
        <p:spPr>
          <a:xfrm>
            <a:off x="5004048" y="2276872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Ovál 7"/>
          <p:cNvSpPr/>
          <p:nvPr/>
        </p:nvSpPr>
        <p:spPr>
          <a:xfrm>
            <a:off x="79250" y="1947472"/>
            <a:ext cx="89234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Ovál 8"/>
          <p:cNvSpPr/>
          <p:nvPr/>
        </p:nvSpPr>
        <p:spPr>
          <a:xfrm>
            <a:off x="6516216" y="3717032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ál 9"/>
          <p:cNvSpPr/>
          <p:nvPr/>
        </p:nvSpPr>
        <p:spPr>
          <a:xfrm>
            <a:off x="2591780" y="5574228"/>
            <a:ext cx="1260140" cy="388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1633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268760"/>
            <a:ext cx="8363272" cy="5112568"/>
          </a:xfrm>
        </p:spPr>
        <p:txBody>
          <a:bodyPr>
            <a:noAutofit/>
          </a:bodyPr>
          <a:lstStyle/>
          <a:p>
            <a:r>
              <a:rPr lang="en-US" sz="2000" b="1" u="sng" dirty="0" err="1"/>
              <a:t>vyu</a:t>
            </a:r>
            <a:r>
              <a:rPr lang="cs-CZ" sz="2000" b="1" u="sng" dirty="0" err="1"/>
              <a:t>čované</a:t>
            </a:r>
            <a:r>
              <a:rPr lang="cs-CZ" sz="2000" b="1" u="sng" dirty="0"/>
              <a:t> </a:t>
            </a:r>
            <a:r>
              <a:rPr lang="cs-CZ" sz="2000" u="sng" dirty="0"/>
              <a:t>A kurzy: nutné absolvovat všechny</a:t>
            </a:r>
            <a:br>
              <a:rPr lang="cs-CZ" sz="2000" dirty="0"/>
            </a:br>
            <a:r>
              <a:rPr lang="cs-CZ" sz="2000" dirty="0"/>
              <a:t>(ukončené zápočtem nebo zkouškou)</a:t>
            </a:r>
          </a:p>
          <a:p>
            <a:r>
              <a:rPr lang="cs-CZ" sz="2000" u="sng" dirty="0"/>
              <a:t>zkoušky </a:t>
            </a:r>
            <a:r>
              <a:rPr lang="cs-CZ" sz="2000" b="1" u="sng" dirty="0"/>
              <a:t>bez výuky</a:t>
            </a:r>
            <a:r>
              <a:rPr lang="cs-CZ" sz="2000" dirty="0"/>
              <a:t>, ale s podmiňujícími předměty (</a:t>
            </a:r>
            <a:r>
              <a:rPr lang="cs-CZ" sz="2000" b="1" dirty="0"/>
              <a:t>viz popis kurzů v Portálu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ve studijním plánu </a:t>
            </a:r>
            <a:r>
              <a:rPr lang="cs-CZ" sz="2000" b="1" dirty="0"/>
              <a:t>jsou to kurzy s nulovou hodinovou dotací </a:t>
            </a:r>
          </a:p>
          <a:p>
            <a:pPr lvl="1"/>
            <a:r>
              <a:rPr lang="cs-CZ" sz="2000" b="1" dirty="0"/>
              <a:t>zkoušky je nutné absolvovat všechny, a před jejich absolvováním mít splněné jejich podmiňující předmět(y) (pokud je mají)</a:t>
            </a:r>
          </a:p>
          <a:p>
            <a:pPr lvl="1"/>
            <a:r>
              <a:rPr lang="cs-CZ" sz="2000" dirty="0"/>
              <a:t>individuální zkouška (1 </a:t>
            </a:r>
            <a:r>
              <a:rPr lang="cs-CZ" sz="2000" dirty="0" err="1"/>
              <a:t>kr.</a:t>
            </a:r>
            <a:r>
              <a:rPr lang="cs-CZ" sz="2000" dirty="0"/>
              <a:t>) nebo komplexní zkouška (2 </a:t>
            </a:r>
            <a:r>
              <a:rPr lang="cs-CZ" sz="2000" dirty="0" err="1"/>
              <a:t>kr.</a:t>
            </a:r>
            <a:r>
              <a:rPr lang="cs-CZ" sz="2000" dirty="0"/>
              <a:t>) </a:t>
            </a:r>
          </a:p>
          <a:p>
            <a:pPr lvl="1"/>
            <a:r>
              <a:rPr lang="cs-CZ" sz="2000" dirty="0"/>
              <a:t>na nevyučovanou </a:t>
            </a:r>
            <a:r>
              <a:rPr lang="cs-CZ" sz="2000" dirty="0" err="1"/>
              <a:t>Zk</a:t>
            </a:r>
            <a:r>
              <a:rPr lang="cs-CZ" sz="2000" dirty="0"/>
              <a:t>. se nezapisujte, pokud nemáte splněný nebo alespoň zapsaný podmiňující předmět </a:t>
            </a:r>
          </a:p>
          <a:p>
            <a:pPr lvl="1"/>
            <a:r>
              <a:rPr lang="cs-CZ" sz="2000" dirty="0"/>
              <a:t>pokud si zapíšete zkoušku, na splnění máte celý akademický rok (na rozdíl od zápočtu); tj. pokud si zkoušku zapíšete v ZS, ale neabsolvujete ji v ZS, můžete ji absolvovat v LS téhož </a:t>
            </a:r>
            <a:r>
              <a:rPr lang="cs-CZ" sz="2000" dirty="0" err="1"/>
              <a:t>ak</a:t>
            </a:r>
            <a:r>
              <a:rPr lang="cs-CZ" sz="2000" dirty="0"/>
              <a:t>. roku v rámci jednoho zápisu </a:t>
            </a:r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cs-CZ" sz="2000" dirty="0"/>
              <a:t> Modul </a:t>
            </a:r>
            <a:r>
              <a:rPr lang="cs-CZ" sz="2000" b="1" dirty="0"/>
              <a:t>VYMO</a:t>
            </a:r>
            <a:r>
              <a:rPr lang="cs-CZ" sz="2000" dirty="0"/>
              <a:t> (viz konec prezentace – pro studenty 1programu)</a:t>
            </a:r>
          </a:p>
          <a:p>
            <a:pPr marL="0" lvl="1" indent="0">
              <a:buFont typeface="Arial" panose="020B0604020202020204" pitchFamily="34" charset="0"/>
              <a:buChar char="•"/>
            </a:pPr>
            <a:r>
              <a:rPr lang="cs-CZ" sz="2000" dirty="0"/>
              <a:t>Předměty státní závěrečné zkoušky (po splnění studijních povinností)</a:t>
            </a:r>
          </a:p>
          <a:p>
            <a:pPr marL="457200" lvl="1" indent="0">
              <a:buNone/>
            </a:pPr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Povinný základ A - skladba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Povinný základ A: Komplexní zkouška bez výuky a podmiňující předměty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691" r="27160" b="29396"/>
          <a:stretch/>
        </p:blipFill>
        <p:spPr bwMode="auto">
          <a:xfrm>
            <a:off x="104428" y="1556792"/>
            <a:ext cx="9010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2411760" y="5589240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61653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Aby student mohl jít na zkoušku LESZ, musí mít absolvovaný kurz LEX1 </a:t>
            </a:r>
            <a:r>
              <a:rPr lang="cs-CZ" b="1" dirty="0"/>
              <a:t>nebo </a:t>
            </a:r>
            <a:r>
              <a:rPr lang="cs-CZ" dirty="0" err="1"/>
              <a:t>STL1</a:t>
            </a:r>
            <a:r>
              <a:rPr lang="cs-CZ" dirty="0"/>
              <a:t> (nebo obojí - zkouška je komplexní, pokrývá téma z obou)</a:t>
            </a:r>
          </a:p>
        </p:txBody>
      </p:sp>
      <p:sp>
        <p:nvSpPr>
          <p:cNvPr id="7" name="Ovál 6"/>
          <p:cNvSpPr/>
          <p:nvPr/>
        </p:nvSpPr>
        <p:spPr>
          <a:xfrm>
            <a:off x="2267744" y="3863181"/>
            <a:ext cx="31683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39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Zkouška bez výuky a podmiňující předměty: individuální zkouška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755576" y="616530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Aby student mohl jít na zkoušku LIA1, musí mít absolvovaný kurz AF10 nebo HANG nebo </a:t>
            </a:r>
            <a:r>
              <a:rPr lang="cs-CZ" dirty="0" err="1"/>
              <a:t>SNT2</a:t>
            </a:r>
            <a:r>
              <a:rPr lang="cs-CZ" dirty="0"/>
              <a:t> (tj. zkoušku skládá jen z jednoho předmětu)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5095" t="18606" r="29349" b="22876"/>
          <a:stretch/>
        </p:blipFill>
        <p:spPr>
          <a:xfrm>
            <a:off x="667543" y="1412776"/>
            <a:ext cx="7416824" cy="4394414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2411760" y="5445224"/>
            <a:ext cx="36724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555776" y="3269455"/>
            <a:ext cx="1008112" cy="303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1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2725</TotalTime>
  <Words>2080</Words>
  <Application>Microsoft Office PowerPoint</Application>
  <PresentationFormat>Předvádění na obrazovce (4:3)</PresentationFormat>
  <Paragraphs>226</Paragraphs>
  <Slides>32</Slides>
  <Notes>1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Corbel</vt:lpstr>
      <vt:lpstr>Times New Roman</vt:lpstr>
      <vt:lpstr>Motiv systému Office</vt:lpstr>
      <vt:lpstr>Dokument</vt:lpstr>
      <vt:lpstr>Navazující studium Anglická filologie (1- a 2-program) &amp; Angličtina se zaměřením na tlumočení a překlad</vt:lpstr>
      <vt:lpstr>1 katedra</vt:lpstr>
      <vt:lpstr>Jak se vyznat ve studijních plánech?</vt:lpstr>
      <vt:lpstr>Prezentace aplikace PowerPoint</vt:lpstr>
      <vt:lpstr>Prezentace aplikace PowerPoint</vt:lpstr>
      <vt:lpstr>Portál UP (STAG) stag.upol.cz</vt:lpstr>
      <vt:lpstr>Povinný základ A - skladba</vt:lpstr>
      <vt:lpstr>Povinný základ A: Komplexní zkouška bez výuky a podmiňující předměty</vt:lpstr>
      <vt:lpstr>Zkouška bez výuky a podmiňující předměty: individuální zkouška</vt:lpstr>
      <vt:lpstr>Pozor na aktuální verze:</vt:lpstr>
      <vt:lpstr>Zkouška ANT (verze 2020)</vt:lpstr>
      <vt:lpstr>„Individuální zkouška“ (1 kr)</vt:lpstr>
      <vt:lpstr>Zkouška bez výuky: komplexní zkouška (příklad)</vt:lpstr>
      <vt:lpstr>Příklad modulu</vt:lpstr>
      <vt:lpstr>Prezentace aplikace PowerPoint</vt:lpstr>
      <vt:lpstr>Předzápis do kurzů</vt:lpstr>
      <vt:lpstr>(Ne)navyšování kapacit kurzů</vt:lpstr>
      <vt:lpstr>Zápis do kurzů</vt:lpstr>
      <vt:lpstr>Prezentace aplikace PowerPoint</vt:lpstr>
      <vt:lpstr>Jak se vyznat v rozvrhu?</vt:lpstr>
      <vt:lpstr>Studijní poradci</vt:lpstr>
      <vt:lpstr>Více informací</vt:lpstr>
      <vt:lpstr>Moodle</vt:lpstr>
      <vt:lpstr>Diplomový modul</vt:lpstr>
      <vt:lpstr>Jazyková cvičení a jazykové zkoušky</vt:lpstr>
      <vt:lpstr>Studium v zahraničí</vt:lpstr>
      <vt:lpstr>Studium v zahraničí: Erasmus+</vt:lpstr>
      <vt:lpstr>Vyrovnávací modul VYMO Anglická filologie 1program</vt:lpstr>
      <vt:lpstr>Vyrovnávací modul VYMO  ATP 1program</vt:lpstr>
      <vt:lpstr>DIDAKTIKA</vt:lpstr>
      <vt:lpstr>Zázemí pro studenty</vt:lpstr>
      <vt:lpstr>Díky!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2of AF</dc:title>
  <dc:creator>Uzivatel</dc:creator>
  <cp:lastModifiedBy>Vecerova Kamila</cp:lastModifiedBy>
  <cp:revision>112</cp:revision>
  <dcterms:created xsi:type="dcterms:W3CDTF">2014-08-21T09:24:28Z</dcterms:created>
  <dcterms:modified xsi:type="dcterms:W3CDTF">2023-08-31T12:42:13Z</dcterms:modified>
</cp:coreProperties>
</file>